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72" r:id="rId3"/>
    <p:sldId id="257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66" r:id="rId13"/>
    <p:sldId id="259" r:id="rId14"/>
    <p:sldId id="281" r:id="rId15"/>
    <p:sldId id="282" r:id="rId16"/>
    <p:sldId id="264" r:id="rId17"/>
    <p:sldId id="265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258" r:id="rId36"/>
    <p:sldId id="260" r:id="rId37"/>
    <p:sldId id="270" r:id="rId38"/>
    <p:sldId id="269" r:id="rId39"/>
    <p:sldId id="267" r:id="rId40"/>
    <p:sldId id="268" r:id="rId41"/>
    <p:sldId id="261" r:id="rId42"/>
    <p:sldId id="271" r:id="rId43"/>
    <p:sldId id="263" r:id="rId44"/>
  </p:sldIdLst>
  <p:sldSz cx="18288000" cy="10287000"/>
  <p:notesSz cx="6858000" cy="9144000"/>
  <p:embeddedFontLst>
    <p:embeddedFont>
      <p:font typeface="210 NuriGothic Bold" panose="020B0600000101010101" charset="-127"/>
      <p:bold r:id="rId46"/>
    </p:embeddedFont>
    <p:embeddedFont>
      <p:font typeface="210 NuriGothic Regular" panose="020B0600000101010101" charset="-127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0066FF"/>
    <a:srgbClr val="FAF5EA"/>
    <a:srgbClr val="333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6" autoAdjust="0"/>
    <p:restoredTop sz="94622" autoAdjust="0"/>
  </p:normalViewPr>
  <p:slideViewPr>
    <p:cSldViewPr>
      <p:cViewPr varScale="1">
        <p:scale>
          <a:sx n="64" d="100"/>
          <a:sy n="64" d="100"/>
        </p:scale>
        <p:origin x="3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38653-F23A-4D6E-857F-CF93AE853748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7F873-D31C-4F04-A3FF-A0C89CF53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40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판매 전략을 어떻게 세우면 좋을지 분야를 나누어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074DB-E783-4D94-B48C-48A54E2481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51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파레토 법칙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전체 결과의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80%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가 전체 원인의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20%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에서 일어나는 현상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74DB-E783-4D94-B48C-48A54E2481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velcdn.com/images/73syjs/post/b21af7e3-a4e3-4e24-8a5d-747edb6f3aff/image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chive.ics.uci.edu/dataset/352/online+retai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0" y="1765300"/>
            <a:ext cx="6451600" cy="645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222500"/>
            <a:ext cx="46609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60600" y="23495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28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2009.09 ~ 2011.12</a:t>
            </a:r>
            <a:endParaRPr lang="ko-KR" sz="28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2100" y="6667500"/>
            <a:ext cx="12014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3100" y="3251200"/>
            <a:ext cx="112014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9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Online Retail</a:t>
            </a:r>
            <a:endParaRPr lang="en-US" sz="9600" b="1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100" y="6527800"/>
            <a:ext cx="342900" cy="342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06600" y="8699500"/>
            <a:ext cx="6299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spc="-1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5</a:t>
            </a:r>
            <a:r>
              <a:rPr lang="ko-KR" altLang="en-US" sz="2400" b="0" i="0" u="none" strike="noStrike" spc="-1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조</a:t>
            </a:r>
            <a:endParaRPr lang="en-US" sz="2400" b="0" i="0" u="none" strike="noStrike" spc="-100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400" b="0" i="0" u="none" strike="noStrike" spc="-1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김현주</a:t>
            </a:r>
            <a:r>
              <a:rPr lang="en-US" altLang="ko-KR" sz="2400" b="0" i="0" u="none" strike="noStrike" spc="-1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,   </a:t>
            </a:r>
            <a:r>
              <a:rPr lang="ko-KR" altLang="en-US" sz="2400" b="0" i="0" u="none" strike="noStrike" spc="-100" dirty="0" err="1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박란영</a:t>
            </a:r>
            <a:r>
              <a:rPr lang="ko-KR" altLang="en-US" sz="2400" b="0" i="0" u="none" strike="noStrike" spc="-1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  <a:r>
              <a:rPr lang="en-US" altLang="ko-KR" sz="2400" b="0" i="0" u="none" strike="noStrike" spc="-1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,  </a:t>
            </a:r>
            <a:r>
              <a:rPr lang="ko-KR" altLang="en-US" sz="2400" b="0" i="0" u="none" strike="noStrike" spc="-100" dirty="0" err="1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황지원</a:t>
            </a:r>
            <a:r>
              <a:rPr lang="en-US" altLang="ko-KR" sz="2400" b="0" i="0" u="none" strike="noStrike" spc="-1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,  </a:t>
            </a:r>
            <a:r>
              <a:rPr lang="ko-KR" altLang="en-US" sz="2400" b="0" i="0" u="none" strike="noStrike" spc="-1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김민석</a:t>
            </a:r>
            <a:endParaRPr lang="ko-KR" sz="2400" b="0" i="0" u="none" strike="noStrike" spc="-100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100" y="1778000"/>
            <a:ext cx="6426200" cy="642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AA681-AAE5-4518-88A8-C5D5352A03BD}"/>
              </a:ext>
            </a:extLst>
          </p:cNvPr>
          <p:cNvSpPr txBox="1"/>
          <p:nvPr/>
        </p:nvSpPr>
        <p:spPr>
          <a:xfrm>
            <a:off x="1993900" y="4896778"/>
            <a:ext cx="1032235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>
                <a:ln w="57150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Sales Analysis</a:t>
            </a:r>
            <a:endParaRPr lang="ko-KR" altLang="en-US" sz="11500" b="1" dirty="0">
              <a:ln w="57150">
                <a:solidFill>
                  <a:srgbClr val="FAF5EA"/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103BCC-4334-4165-8413-D249226586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9"/>
          <a:stretch/>
        </p:blipFill>
        <p:spPr>
          <a:xfrm>
            <a:off x="4404596" y="2133600"/>
            <a:ext cx="9478808" cy="7200900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A604B88A-B78B-466F-96B4-9BFB0B3A729C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상품코드 분석</a:t>
            </a:r>
            <a:endParaRPr lang="ko-KR" sz="4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28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9B5E684-D9E8-4908-838A-8E1B5EB3D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86359"/>
            <a:ext cx="7882640" cy="79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E47A26-6239-48D5-B570-384E52A4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2161759"/>
            <a:ext cx="5611008" cy="596348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676E68-F5DA-4738-859C-91503FC91D7D}"/>
              </a:ext>
            </a:extLst>
          </p:cNvPr>
          <p:cNvSpPr/>
          <p:nvPr/>
        </p:nvSpPr>
        <p:spPr>
          <a:xfrm>
            <a:off x="10515600" y="2207041"/>
            <a:ext cx="3962400" cy="350082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FAEE75-D057-4C89-9269-F268D7129338}"/>
              </a:ext>
            </a:extLst>
          </p:cNvPr>
          <p:cNvSpPr/>
          <p:nvPr/>
        </p:nvSpPr>
        <p:spPr>
          <a:xfrm>
            <a:off x="10540408" y="4523959"/>
            <a:ext cx="4699591" cy="350082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99A9B74-1989-4E8C-BD3E-1D32DB87F197}"/>
              </a:ext>
            </a:extLst>
          </p:cNvPr>
          <p:cNvSpPr/>
          <p:nvPr/>
        </p:nvSpPr>
        <p:spPr>
          <a:xfrm>
            <a:off x="10591800" y="6047959"/>
            <a:ext cx="4800600" cy="350082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72938A6-C8D9-4A19-9C61-E5C9D0FE13DB}"/>
              </a:ext>
            </a:extLst>
          </p:cNvPr>
          <p:cNvSpPr/>
          <p:nvPr/>
        </p:nvSpPr>
        <p:spPr>
          <a:xfrm>
            <a:off x="10591800" y="6855241"/>
            <a:ext cx="2209800" cy="350082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1DE8C1D-79B9-4851-8C6E-567C6734A5DC}"/>
              </a:ext>
            </a:extLst>
          </p:cNvPr>
          <p:cNvSpPr/>
          <p:nvPr/>
        </p:nvSpPr>
        <p:spPr>
          <a:xfrm>
            <a:off x="10591800" y="5285959"/>
            <a:ext cx="2209800" cy="350082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C3663C3D-A130-4715-B352-1F479D18B5AA}"/>
              </a:ext>
            </a:extLst>
          </p:cNvPr>
          <p:cNvSpPr txBox="1"/>
          <p:nvPr/>
        </p:nvSpPr>
        <p:spPr>
          <a:xfrm>
            <a:off x="10439400" y="8644072"/>
            <a:ext cx="5611008" cy="10714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파티</a:t>
            </a:r>
            <a:r>
              <a:rPr lang="ko-KR" altLang="en-US" sz="3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와 관련된 제품의</a:t>
            </a:r>
            <a:endParaRPr lang="en-US" altLang="ko-KR" sz="3000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판매 순위가 높음</a:t>
            </a:r>
            <a:endParaRPr lang="ko-KR" sz="300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A2C21D22-8BA8-4D7C-8FF5-EEC2E600CD98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상품코드 분석</a:t>
            </a:r>
            <a:endParaRPr lang="ko-KR" sz="4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34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3A0A7A5C-E60A-4372-945C-96201F6359E7}"/>
              </a:ext>
            </a:extLst>
          </p:cNvPr>
          <p:cNvSpPr txBox="1"/>
          <p:nvPr/>
        </p:nvSpPr>
        <p:spPr>
          <a:xfrm>
            <a:off x="3765550" y="2584450"/>
            <a:ext cx="10756900" cy="511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7000" b="1" i="0" u="none" strike="noStrike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매출</a:t>
            </a:r>
            <a:r>
              <a:rPr lang="ko-KR" altLang="en-US" sz="700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  <a:r>
              <a:rPr lang="ko-KR" altLang="en-US" sz="600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증대 또는 유지</a:t>
            </a:r>
            <a:r>
              <a:rPr lang="ko-KR" altLang="en-US" sz="6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를 위해 </a:t>
            </a:r>
            <a:endParaRPr lang="en-US" altLang="ko-KR" sz="6000" b="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7000" b="1" i="0" u="none" strike="noStrike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파티 용품</a:t>
            </a:r>
            <a:r>
              <a:rPr lang="ko-KR" altLang="en-US" sz="6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을 중점적으로</a:t>
            </a:r>
            <a:r>
              <a:rPr lang="ko-KR" altLang="en-US" sz="7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  <a:endParaRPr lang="en-US" altLang="ko-KR" sz="7000" b="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판매하는 것을 추천</a:t>
            </a:r>
            <a:endParaRPr lang="ko-KR" sz="6000" b="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E56FDF0-055B-4847-99D1-9FF8B94A6261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결론</a:t>
            </a:r>
            <a:endParaRPr lang="ko-KR" sz="4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37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2. 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판매 시기 분석</a:t>
            </a:r>
            <a:endParaRPr lang="ko-KR" sz="4400" b="0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1358900"/>
            <a:ext cx="132588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8623300"/>
            <a:ext cx="1828800" cy="63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92200" y="8788400"/>
            <a:ext cx="152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기 간</a:t>
            </a:r>
            <a:endParaRPr lang="ko-KR" sz="2000" b="0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98800" y="8775700"/>
            <a:ext cx="618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3749"/>
              </a:lnSpc>
            </a:pPr>
            <a:r>
              <a:rPr lang="en-US" altLang="ko-KR" sz="18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2010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년 </a:t>
            </a:r>
            <a:r>
              <a:rPr lang="en-US" altLang="ko-KR" sz="18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1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lang="en-US" altLang="ko-KR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1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일부터  </a:t>
            </a:r>
            <a:r>
              <a:rPr lang="en-US" altLang="ko-KR" sz="18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2011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년 </a:t>
            </a:r>
            <a:r>
              <a:rPr lang="en-US" altLang="ko-KR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12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lang="en-US" altLang="ko-KR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9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일까지</a:t>
            </a:r>
            <a:endParaRPr lang="ko-KR" altLang="ko-KR" sz="1800" b="1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42700" y="3200400"/>
            <a:ext cx="5292000" cy="8509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연중 최고 매출 월 분석</a:t>
            </a:r>
            <a:endParaRPr 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442700" y="26797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월별 분석</a:t>
            </a:r>
            <a:endParaRPr lang="ko-KR" sz="2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442700" y="4889500"/>
            <a:ext cx="5292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최고 매출을 기록한 월 식별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월중 최고 매출 일자 분석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2700" y="44196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일별 분석</a:t>
            </a:r>
            <a:endParaRPr lang="ko-KR" sz="2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42700" y="6629400"/>
            <a:ext cx="529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최고 매출을 기록한 시간대 식별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마케팅 전략 시기 추천</a:t>
            </a:r>
            <a:endParaRPr 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442700" y="61722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시간대 분석</a:t>
            </a:r>
            <a:endParaRPr lang="ko-KR" sz="2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42700" y="8293100"/>
            <a:ext cx="5292000" cy="1143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- </a:t>
            </a: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분석 결과를 바탕으로 마케팅 활동 최적화</a:t>
            </a:r>
            <a:endParaRPr lang="en-US" alt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- </a:t>
            </a:r>
            <a:r>
              <a:rPr lang="ko-KR" altLang="en-US" sz="2000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주요 시기 및 시간대에 맞춘 캠페인 계획</a:t>
            </a:r>
            <a:endParaRPr 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442700" y="77851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마케팅 시기 추천</a:t>
            </a:r>
            <a:endParaRPr lang="ko-KR" sz="2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46800" y="5892800"/>
            <a:ext cx="9093200" cy="12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667000"/>
            <a:ext cx="698500" cy="698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100" y="2743200"/>
            <a:ext cx="596900" cy="457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4368800"/>
            <a:ext cx="698500" cy="698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100" y="4432300"/>
            <a:ext cx="596900" cy="457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6070600"/>
            <a:ext cx="698500" cy="698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100" y="6134100"/>
            <a:ext cx="596900" cy="4572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7772400"/>
            <a:ext cx="698500" cy="698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100" y="7835900"/>
            <a:ext cx="5969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D96664C-63BC-4AC4-9107-A90E4765382B}"/>
              </a:ext>
            </a:extLst>
          </p:cNvPr>
          <p:cNvSpPr txBox="1"/>
          <p:nvPr/>
        </p:nvSpPr>
        <p:spPr>
          <a:xfrm>
            <a:off x="955675" y="2057400"/>
            <a:ext cx="881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판매 시기 분석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B3D189-A70C-4368-81BB-0839A300FDBE}"/>
              </a:ext>
            </a:extLst>
          </p:cNvPr>
          <p:cNvSpPr txBox="1"/>
          <p:nvPr/>
        </p:nvSpPr>
        <p:spPr>
          <a:xfrm>
            <a:off x="6998040" y="3609548"/>
            <a:ext cx="2298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ln w="0"/>
                <a:solidFill>
                  <a:srgbClr val="FAF5E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NuriGothic Bold" panose="020B0600000101010101" charset="-127"/>
                <a:ea typeface="210 NuriGothic Bold" panose="020B0600000101010101" charset="-127"/>
              </a:rPr>
              <a:t>박 란 영</a:t>
            </a:r>
            <a:endParaRPr lang="ko-KR" altLang="en-US" sz="4400" dirty="0">
              <a:ln w="0"/>
              <a:solidFill>
                <a:srgbClr val="FAF5E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2. </a:t>
            </a:r>
            <a:r>
              <a:rPr lang="ko-KR" altLang="en-US" sz="44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판매시기 분석</a:t>
            </a:r>
            <a:endParaRPr lang="ko-KR" sz="4400" b="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2DEB38D-9F6D-4176-B3BA-FB1F56162658}"/>
              </a:ext>
            </a:extLst>
          </p:cNvPr>
          <p:cNvSpPr txBox="1"/>
          <p:nvPr/>
        </p:nvSpPr>
        <p:spPr>
          <a:xfrm>
            <a:off x="977900" y="1765300"/>
            <a:ext cx="881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n w="28575">
                  <a:solidFill>
                    <a:srgbClr val="333A56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월별 판매 금액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0AB9196-3C25-482A-9282-1E240E586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997189"/>
            <a:ext cx="16459233" cy="5486411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818DC18-37FE-47E1-BF90-437712D0A333}"/>
              </a:ext>
            </a:extLst>
          </p:cNvPr>
          <p:cNvSpPr/>
          <p:nvPr/>
        </p:nvSpPr>
        <p:spPr>
          <a:xfrm>
            <a:off x="7717972" y="3407218"/>
            <a:ext cx="609600" cy="472440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F094A7-64ED-4C71-88D8-8B024862E82A}"/>
              </a:ext>
            </a:extLst>
          </p:cNvPr>
          <p:cNvSpPr/>
          <p:nvPr/>
        </p:nvSpPr>
        <p:spPr>
          <a:xfrm>
            <a:off x="15893142" y="3407218"/>
            <a:ext cx="609600" cy="472440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70C203E4-AA70-4116-A473-29BE1ACC83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939" y="1374232"/>
            <a:ext cx="5670231" cy="378015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B91D794-BC65-4861-90A5-3EBC225A79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4" y="1934895"/>
            <a:ext cx="5611332" cy="316875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114D034-017F-46F6-9F53-739B9C607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348783"/>
            <a:ext cx="5349930" cy="356572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339850"/>
            <a:ext cx="14122400" cy="12700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4C4FFBE1-1CAF-42A9-B756-705750E0D715}"/>
              </a:ext>
            </a:extLst>
          </p:cNvPr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2. 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판매 시기 분석</a:t>
            </a:r>
            <a:endParaRPr lang="ko-KR" sz="4400" b="0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FFC3E48-C014-4033-9C67-29524BDFDADF}"/>
              </a:ext>
            </a:extLst>
          </p:cNvPr>
          <p:cNvCxnSpPr/>
          <p:nvPr/>
        </p:nvCxnSpPr>
        <p:spPr>
          <a:xfrm>
            <a:off x="1295400" y="5600700"/>
            <a:ext cx="15544800" cy="0"/>
          </a:xfrm>
          <a:prstGeom prst="line">
            <a:avLst/>
          </a:prstGeom>
          <a:ln w="57150">
            <a:solidFill>
              <a:srgbClr val="FAF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4530148-0776-4EDC-A3EC-FEC73A1B7146}"/>
              </a:ext>
            </a:extLst>
          </p:cNvPr>
          <p:cNvGrpSpPr/>
          <p:nvPr/>
        </p:nvGrpSpPr>
        <p:grpSpPr>
          <a:xfrm>
            <a:off x="2083864" y="2886442"/>
            <a:ext cx="4831772" cy="2714258"/>
            <a:chOff x="632114" y="2886442"/>
            <a:chExt cx="4831772" cy="2714258"/>
          </a:xfrm>
        </p:grpSpPr>
        <p:sp>
          <p:nvSpPr>
            <p:cNvPr id="22" name="Rectangle 1">
              <a:extLst>
                <a:ext uri="{FF2B5EF4-FFF2-40B4-BE49-F238E27FC236}">
                  <a16:creationId xmlns:a16="http://schemas.microsoft.com/office/drawing/2014/main" id="{0BB64C84-306B-4C9F-A576-98849E577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114" y="2886442"/>
              <a:ext cx="4831772" cy="1631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3600" b="1" i="0" u="none" strike="noStrike" cap="none" normalizeH="0" baseline="0" dirty="0" err="1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이스터</a:t>
              </a:r>
              <a:r>
                <a:rPr kumimoji="0" lang="ko-KR" altLang="en-US" sz="36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 먼데이</a:t>
              </a:r>
              <a:r>
                <a:rPr kumimoji="0" lang="en-US" altLang="ko-KR" sz="36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(</a:t>
              </a:r>
              <a:r>
                <a:rPr kumimoji="0" lang="ko-KR" altLang="en-US" sz="36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부활절</a:t>
              </a:r>
              <a:r>
                <a:rPr lang="en-US" altLang="ko-KR" sz="3600" b="1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latin typeface="210 NuriGothic Bold" panose="020B0600000101010101" charset="-127"/>
                  <a:ea typeface="210 NuriGothic Bold" panose="020B0600000101010101" charset="-127"/>
                </a:rPr>
                <a:t>)</a:t>
              </a:r>
              <a:endParaRPr kumimoji="0" lang="en-US" altLang="ko-KR" sz="36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32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2010년</a:t>
              </a:r>
              <a:r>
                <a:rPr kumimoji="0" lang="ko-KR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: 4월</a:t>
              </a:r>
              <a:r>
                <a:rPr kumimoji="0" lang="en-US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 0</a:t>
              </a:r>
              <a:r>
                <a:rPr kumimoji="0" lang="ko-KR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5일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32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2011년</a:t>
              </a:r>
              <a:r>
                <a:rPr kumimoji="0" lang="ko-KR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: 4월</a:t>
              </a:r>
              <a:r>
                <a:rPr kumimoji="0" lang="en-US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 </a:t>
              </a:r>
              <a:r>
                <a:rPr kumimoji="0" lang="ko-KR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210 NuriGothic Bold" panose="020B0600000101010101" charset="-127"/>
                  <a:ea typeface="210 NuriGothic Bold" panose="020B0600000101010101" charset="-127"/>
                </a:rPr>
                <a:t>25일 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8B06098-ADF1-4C1E-B782-8A37888B8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4762500"/>
              <a:ext cx="0" cy="838200"/>
            </a:xfrm>
            <a:prstGeom prst="straightConnector1">
              <a:avLst/>
            </a:prstGeom>
            <a:ln w="57150">
              <a:solidFill>
                <a:srgbClr val="FAF5E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1">
            <a:extLst>
              <a:ext uri="{FF2B5EF4-FFF2-40B4-BE49-F238E27FC236}">
                <a16:creationId xmlns:a16="http://schemas.microsoft.com/office/drawing/2014/main" id="{74A4133F-75C8-44DF-AD5D-06521FCE6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044" y="7198095"/>
            <a:ext cx="4921925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세인트 패트릭 데이</a:t>
            </a:r>
            <a:endParaRPr lang="en-US" altLang="ko-KR" sz="3600" dirty="0">
              <a:ln>
                <a:solidFill>
                  <a:srgbClr val="333A56"/>
                </a:solidFill>
              </a:ln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algn="ctr"/>
            <a:r>
              <a:rPr lang="en-US" altLang="ko-KR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(St. Patrick's Day)</a:t>
            </a:r>
          </a:p>
          <a:p>
            <a:pPr algn="ctr"/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매년 </a:t>
            </a:r>
            <a:r>
              <a:rPr lang="en-US" altLang="ko-KR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3</a:t>
            </a:r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lang="en-US" altLang="ko-KR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17</a:t>
            </a:r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일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CDC3D00-2F41-4071-B3DE-D9C2AFC2085D}"/>
              </a:ext>
            </a:extLst>
          </p:cNvPr>
          <p:cNvCxnSpPr>
            <a:cxnSpLocks/>
          </p:cNvCxnSpPr>
          <p:nvPr/>
        </p:nvCxnSpPr>
        <p:spPr>
          <a:xfrm>
            <a:off x="3678276" y="5600700"/>
            <a:ext cx="0" cy="748083"/>
          </a:xfrm>
          <a:prstGeom prst="straightConnector1">
            <a:avLst/>
          </a:prstGeom>
          <a:ln w="57150">
            <a:solidFill>
              <a:srgbClr val="FAF5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22FB4B6C-D5A9-4774-BB11-1F944A26B0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348783"/>
            <a:ext cx="4971078" cy="331469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0" name="Rectangle 1">
            <a:extLst>
              <a:ext uri="{FF2B5EF4-FFF2-40B4-BE49-F238E27FC236}">
                <a16:creationId xmlns:a16="http://schemas.microsoft.com/office/drawing/2014/main" id="{BA940D8E-31DC-42AD-8199-94AD0A698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2547" y="7258750"/>
            <a:ext cx="3236785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할로윈 데이</a:t>
            </a:r>
            <a:endParaRPr lang="en-US" altLang="ko-KR" sz="3600" dirty="0">
              <a:ln>
                <a:solidFill>
                  <a:srgbClr val="333A56"/>
                </a:solidFill>
              </a:ln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algn="ctr"/>
            <a:r>
              <a:rPr lang="en-US" altLang="ko-KR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(</a:t>
            </a:r>
            <a:r>
              <a:rPr lang="en-US" altLang="ko-KR" sz="3600" dirty="0" err="1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halloween</a:t>
            </a:r>
            <a:r>
              <a:rPr lang="en-US" altLang="ko-KR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)</a:t>
            </a:r>
          </a:p>
          <a:p>
            <a:pPr algn="ctr"/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매년 </a:t>
            </a:r>
            <a:r>
              <a:rPr lang="en-US" altLang="ko-KR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10</a:t>
            </a:r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lang="en-US" altLang="ko-KR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31</a:t>
            </a:r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일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51C74D-A37B-4250-91CD-4F15F3EB5199}"/>
              </a:ext>
            </a:extLst>
          </p:cNvPr>
          <p:cNvCxnSpPr>
            <a:cxnSpLocks/>
          </p:cNvCxnSpPr>
          <p:nvPr/>
        </p:nvCxnSpPr>
        <p:spPr>
          <a:xfrm>
            <a:off x="13639800" y="5600700"/>
            <a:ext cx="0" cy="748083"/>
          </a:xfrm>
          <a:prstGeom prst="straightConnector1">
            <a:avLst/>
          </a:prstGeom>
          <a:ln w="57150">
            <a:solidFill>
              <a:srgbClr val="FAF5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D38373F-6F42-4FF4-B4ED-DAE217DA1949}"/>
              </a:ext>
            </a:extLst>
          </p:cNvPr>
          <p:cNvCxnSpPr>
            <a:cxnSpLocks/>
          </p:cNvCxnSpPr>
          <p:nvPr/>
        </p:nvCxnSpPr>
        <p:spPr>
          <a:xfrm flipV="1">
            <a:off x="15925800" y="4991100"/>
            <a:ext cx="0" cy="609600"/>
          </a:xfrm>
          <a:prstGeom prst="straightConnector1">
            <a:avLst/>
          </a:prstGeom>
          <a:ln w="57150">
            <a:solidFill>
              <a:srgbClr val="FAF5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1">
            <a:extLst>
              <a:ext uri="{FF2B5EF4-FFF2-40B4-BE49-F238E27FC236}">
                <a16:creationId xmlns:a16="http://schemas.microsoft.com/office/drawing/2014/main" id="{123146DC-8CFE-4A80-B5AA-4EE92952A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8487" y="2268274"/>
            <a:ext cx="4495141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크리스마스</a:t>
            </a:r>
            <a:endParaRPr kumimoji="0" lang="en-US" altLang="ko-KR" sz="3600" b="1" i="0" u="none" strike="noStrike" cap="none" normalizeH="0" baseline="0" dirty="0">
              <a:ln>
                <a:solidFill>
                  <a:srgbClr val="333A56"/>
                </a:solidFill>
              </a:ln>
              <a:solidFill>
                <a:srgbClr val="FAF5EA"/>
              </a:solidFill>
              <a:effectLst/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12</a:t>
            </a:r>
            <a:r>
              <a:rPr kumimoji="0" lang="ko-KR" altLang="en-US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25</a:t>
            </a:r>
            <a:r>
              <a:rPr lang="ko-KR" altLang="en-US" sz="3200" b="1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일</a:t>
            </a:r>
            <a:endParaRPr lang="en-US" altLang="ko-KR" sz="3200" b="1" dirty="0">
              <a:ln>
                <a:solidFill>
                  <a:srgbClr val="333A56"/>
                </a:solidFill>
              </a:ln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3600" b="1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크리스마스 마켓</a:t>
            </a:r>
            <a:endParaRPr lang="en-US" altLang="ko-KR" sz="3600" b="1" dirty="0">
              <a:ln>
                <a:solidFill>
                  <a:srgbClr val="333A56"/>
                </a:solidFill>
              </a:ln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11</a:t>
            </a:r>
            <a:r>
              <a:rPr kumimoji="0" lang="ko-KR" altLang="en-US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월 중순 </a:t>
            </a: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~ 12</a:t>
            </a:r>
            <a:r>
              <a:rPr kumimoji="0" lang="ko-KR" altLang="en-US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25</a:t>
            </a:r>
            <a:r>
              <a:rPr kumimoji="0" lang="ko-KR" altLang="en-US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일</a:t>
            </a:r>
            <a:r>
              <a:rPr kumimoji="0" lang="ko-KR" altLang="ko-KR" sz="3200" b="0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8" name="TextBox 2">
            <a:extLst>
              <a:ext uri="{FF2B5EF4-FFF2-40B4-BE49-F238E27FC236}">
                <a16:creationId xmlns:a16="http://schemas.microsoft.com/office/drawing/2014/main" id="{0179ABF3-DD11-4F9A-AF6D-76CF3A36ACDB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2. </a:t>
            </a:r>
            <a:r>
              <a:rPr lang="ko-KR" altLang="en-US" sz="44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판매시기 분석</a:t>
            </a:r>
            <a:endParaRPr lang="ko-KR" sz="4400" b="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46C25-A159-425E-9517-FBA49B3D5978}"/>
              </a:ext>
            </a:extLst>
          </p:cNvPr>
          <p:cNvSpPr txBox="1"/>
          <p:nvPr/>
        </p:nvSpPr>
        <p:spPr>
          <a:xfrm>
            <a:off x="977900" y="1765300"/>
            <a:ext cx="881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n w="28575">
                  <a:solidFill>
                    <a:srgbClr val="333A56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일별 판매 금액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258B2EA-D2D8-426E-9E9D-4970029B55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r="10125"/>
          <a:stretch/>
        </p:blipFill>
        <p:spPr>
          <a:xfrm>
            <a:off x="762000" y="3086100"/>
            <a:ext cx="7988559" cy="633167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A62F0DF-856D-4E71-82C0-DA5671A6DB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r="9483"/>
          <a:stretch/>
        </p:blipFill>
        <p:spPr>
          <a:xfrm>
            <a:off x="9545911" y="3048000"/>
            <a:ext cx="8093529" cy="638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4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58900"/>
            <a:ext cx="13258800" cy="12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2">
            <a:extLst>
              <a:ext uri="{FF2B5EF4-FFF2-40B4-BE49-F238E27FC236}">
                <a16:creationId xmlns:a16="http://schemas.microsoft.com/office/drawing/2014/main" id="{F5B30D42-A710-4B85-BA32-F799D112D117}"/>
              </a:ext>
            </a:extLst>
          </p:cNvPr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2. 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판매 시기 분석</a:t>
            </a:r>
            <a:endParaRPr lang="ko-KR" sz="4400" b="0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91C6A4-455C-403D-A404-868190D9022C}"/>
              </a:ext>
            </a:extLst>
          </p:cNvPr>
          <p:cNvSpPr txBox="1"/>
          <p:nvPr/>
        </p:nvSpPr>
        <p:spPr>
          <a:xfrm>
            <a:off x="955674" y="2057400"/>
            <a:ext cx="11388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시간대별 </a:t>
            </a:r>
            <a:r>
              <a:rPr lang="ko-KR" altLang="en-US" sz="6600" b="1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매출 분석</a:t>
            </a:r>
            <a:endParaRPr lang="ko-KR" altLang="en-US" sz="6600" b="1" dirty="0">
              <a:ln w="28575">
                <a:solidFill>
                  <a:srgbClr val="FAF5EA"/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C7F7C3D-4C7F-4143-B097-E278F6036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7890" r="10443" b="3519"/>
          <a:stretch/>
        </p:blipFill>
        <p:spPr>
          <a:xfrm>
            <a:off x="1010557" y="3283856"/>
            <a:ext cx="7152330" cy="51235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99A839C-DE73-40BB-AFA9-3FC10465CC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" t="6639" r="9626" b="4770"/>
          <a:stretch/>
        </p:blipFill>
        <p:spPr>
          <a:xfrm>
            <a:off x="9525000" y="3283856"/>
            <a:ext cx="7289875" cy="5123545"/>
          </a:xfrm>
          <a:prstGeom prst="rect">
            <a:avLst/>
          </a:prstGeom>
        </p:spPr>
      </p:pic>
      <p:sp>
        <p:nvSpPr>
          <p:cNvPr id="44" name="TextBox 2">
            <a:extLst>
              <a:ext uri="{FF2B5EF4-FFF2-40B4-BE49-F238E27FC236}">
                <a16:creationId xmlns:a16="http://schemas.microsoft.com/office/drawing/2014/main" id="{947500C4-BE26-4494-997E-A5E9AAF812D4}"/>
              </a:ext>
            </a:extLst>
          </p:cNvPr>
          <p:cNvSpPr txBox="1"/>
          <p:nvPr/>
        </p:nvSpPr>
        <p:spPr>
          <a:xfrm>
            <a:off x="977900" y="8724900"/>
            <a:ext cx="715233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&gt; 09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시 </a:t>
            </a:r>
            <a:r>
              <a:rPr lang="en-US" altLang="ko-KR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~ 17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시 </a:t>
            </a:r>
            <a:r>
              <a:rPr lang="en-US" altLang="ko-KR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: 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근무시간</a:t>
            </a:r>
            <a:endParaRPr lang="ko-KR" sz="4400" b="0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31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1358900"/>
            <a:ext cx="13995400" cy="127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817CEA4B-AC61-4691-8457-50AF148F4443}"/>
              </a:ext>
            </a:extLst>
          </p:cNvPr>
          <p:cNvGrpSpPr/>
          <p:nvPr/>
        </p:nvGrpSpPr>
        <p:grpSpPr>
          <a:xfrm>
            <a:off x="6960748" y="3133271"/>
            <a:ext cx="3568700" cy="6599945"/>
            <a:chOff x="6960748" y="3133271"/>
            <a:chExt cx="3568700" cy="659994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748" y="3133271"/>
              <a:ext cx="3568700" cy="659994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4"/>
            <a:srcRect r="9781"/>
            <a:stretch/>
          </p:blipFill>
          <p:spPr>
            <a:xfrm>
              <a:off x="7271656" y="3588370"/>
              <a:ext cx="2939144" cy="526715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2082800" y="4305300"/>
            <a:ext cx="2298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altLang="en-US" sz="2400" b="1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마케팅 시기</a:t>
            </a:r>
            <a:endParaRPr lang="ko-KR" sz="2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4200" y="6515100"/>
            <a:ext cx="381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en-US" altLang="ko-KR" sz="2400" b="1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TV</a:t>
            </a:r>
            <a:r>
              <a:rPr lang="ko-KR" altLang="en-US" sz="2400" b="1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  <a:r>
              <a:rPr lang="ko-KR" altLang="en-US" sz="2400" b="1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광고</a:t>
            </a:r>
            <a:endParaRPr lang="ko-KR" sz="2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12800" y="4457700"/>
            <a:ext cx="4241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2400" b="1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SNS </a:t>
            </a:r>
            <a:r>
              <a:rPr lang="ko-KR" altLang="en-US" sz="2400" b="1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라이브 방송</a:t>
            </a:r>
            <a:r>
              <a:rPr lang="en-US" altLang="ko-KR" sz="2400" b="1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( </a:t>
            </a:r>
            <a:r>
              <a:rPr lang="ko-KR" altLang="en-US" sz="2400" b="1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이벤트 판매</a:t>
            </a:r>
            <a:r>
              <a:rPr lang="en-US" altLang="ko-KR" sz="2400" b="1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)</a:t>
            </a:r>
            <a:endParaRPr lang="ko-KR" sz="2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487400" y="6346372"/>
            <a:ext cx="2527300" cy="4680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400" b="1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웹 사이트 광고</a:t>
            </a:r>
            <a:endParaRPr lang="ko-KR" sz="2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A908B41-E6B3-4381-9E2C-56358E9BFACA}"/>
              </a:ext>
            </a:extLst>
          </p:cNvPr>
          <p:cNvGrpSpPr/>
          <p:nvPr/>
        </p:nvGrpSpPr>
        <p:grpSpPr>
          <a:xfrm>
            <a:off x="4889500" y="4305300"/>
            <a:ext cx="1409700" cy="1409700"/>
            <a:chOff x="4889500" y="5613400"/>
            <a:chExt cx="1409700" cy="14097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9500" y="5613400"/>
              <a:ext cx="1409700" cy="14097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4600" y="5765800"/>
              <a:ext cx="1092200" cy="1092200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52400" y="4640943"/>
            <a:ext cx="4235025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2 ~ </a:t>
            </a:r>
            <a:r>
              <a:rPr lang="en-US" altLang="ko-KR" sz="2000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3</a:t>
            </a:r>
            <a:r>
              <a:rPr lang="ko-KR" altLang="en-US" sz="2000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lang="en-US" altLang="ko-KR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: </a:t>
            </a:r>
            <a:r>
              <a:rPr lang="ko-KR" altLang="en-US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부활절</a:t>
            </a:r>
            <a:r>
              <a:rPr lang="en-US" altLang="ko-KR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, </a:t>
            </a:r>
            <a:r>
              <a:rPr lang="ko-KR" altLang="en-US" sz="2000" dirty="0" err="1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세인트패트릭</a:t>
            </a:r>
            <a:r>
              <a:rPr lang="ko-KR" altLang="en-US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데이</a:t>
            </a:r>
            <a:r>
              <a:rPr lang="en-US" altLang="ko-KR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9</a:t>
            </a:r>
            <a:r>
              <a:rPr lang="ko-KR" altLang="en-US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lang="en-US" altLang="ko-KR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~ 11</a:t>
            </a:r>
            <a:r>
              <a:rPr lang="ko-KR" altLang="en-US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lang="en-US" altLang="ko-KR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: </a:t>
            </a:r>
            <a:r>
              <a:rPr lang="ko-KR" altLang="en-US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할로윈</a:t>
            </a:r>
            <a:r>
              <a:rPr lang="en-US" altLang="ko-KR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, </a:t>
            </a:r>
            <a:r>
              <a:rPr lang="ko-KR" altLang="en-US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크리스마스</a:t>
            </a:r>
            <a:endParaRPr lang="en-US" sz="2000" b="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00" y="4914900"/>
            <a:ext cx="1016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00" y="5270500"/>
            <a:ext cx="101600" cy="101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-76199" y="6805386"/>
            <a:ext cx="4495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근무 시간을 피해서 </a:t>
            </a:r>
            <a:r>
              <a:rPr lang="ko-KR" altLang="en-US" sz="2000" b="1" i="0" u="none" strike="noStrike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저녁시간 때</a:t>
            </a:r>
            <a:r>
              <a:rPr lang="ko-KR" altLang="en-US" sz="2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추천</a:t>
            </a:r>
            <a:endParaRPr lang="ko-KR" sz="2000" b="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881100" y="4956628"/>
            <a:ext cx="3568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1" i="0" u="none" strike="noStrike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14</a:t>
            </a:r>
            <a:r>
              <a:rPr lang="ko-KR" altLang="en-US" sz="2000" b="1" i="0" u="none" strike="noStrike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시 </a:t>
            </a:r>
            <a:r>
              <a:rPr lang="en-US" altLang="ko-KR" sz="2000" b="1" i="0" u="none" strike="noStrike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~ 16</a:t>
            </a:r>
            <a:r>
              <a:rPr lang="ko-KR" altLang="en-US" sz="2000" b="1" i="0" u="none" strike="noStrike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시 </a:t>
            </a:r>
            <a:r>
              <a:rPr lang="ko-KR" altLang="en-US" sz="2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추천</a:t>
            </a:r>
            <a:endParaRPr lang="ko-KR" sz="2000" b="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746843" y="6616700"/>
            <a:ext cx="3886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파워링크 </a:t>
            </a:r>
            <a:r>
              <a:rPr lang="en-US" altLang="ko-KR" sz="2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(</a:t>
            </a:r>
            <a:r>
              <a:rPr lang="ko-KR" altLang="en-US" sz="20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클릭형</a:t>
            </a:r>
            <a:r>
              <a:rPr lang="en-US" altLang="ko-KR" sz="2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)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2~3</a:t>
            </a:r>
            <a:r>
              <a:rPr lang="ko-KR" altLang="en-US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월 </a:t>
            </a:r>
            <a:r>
              <a:rPr lang="en-US" altLang="ko-KR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/ 9</a:t>
            </a:r>
            <a:r>
              <a:rPr lang="ko-KR" altLang="en-US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월</a:t>
            </a:r>
            <a:r>
              <a:rPr lang="en-US" altLang="ko-KR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~11</a:t>
            </a:r>
            <a:r>
              <a:rPr lang="ko-KR" altLang="en-US" sz="2000" b="1" dirty="0">
                <a:solidFill>
                  <a:srgbClr val="FF0000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월</a:t>
            </a:r>
            <a:endParaRPr lang="ko-KR" sz="2000" b="1" i="0" u="none" strike="noStrike" dirty="0">
              <a:solidFill>
                <a:srgbClr val="FF0000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EC80F6-A0AC-465A-A854-AB4376670812}"/>
              </a:ext>
            </a:extLst>
          </p:cNvPr>
          <p:cNvGrpSpPr/>
          <p:nvPr/>
        </p:nvGrpSpPr>
        <p:grpSpPr>
          <a:xfrm>
            <a:off x="4889500" y="6324600"/>
            <a:ext cx="1409700" cy="1409700"/>
            <a:chOff x="4889500" y="7632700"/>
            <a:chExt cx="1409700" cy="14097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9500" y="7632700"/>
              <a:ext cx="1409700" cy="14097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0800" y="7899400"/>
              <a:ext cx="927100" cy="87630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F04F73D-3D0D-4EFB-BDA8-A40CA61D9937}"/>
              </a:ext>
            </a:extLst>
          </p:cNvPr>
          <p:cNvGrpSpPr/>
          <p:nvPr/>
        </p:nvGrpSpPr>
        <p:grpSpPr>
          <a:xfrm>
            <a:off x="11988800" y="4305300"/>
            <a:ext cx="1409700" cy="1409700"/>
            <a:chOff x="11988800" y="5613400"/>
            <a:chExt cx="1409700" cy="14097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88800" y="5613400"/>
              <a:ext cx="1409700" cy="14097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31700" y="5943600"/>
              <a:ext cx="749300" cy="7493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9D8183-CE6A-47A0-941C-8006B773B4B6}"/>
              </a:ext>
            </a:extLst>
          </p:cNvPr>
          <p:cNvGrpSpPr/>
          <p:nvPr/>
        </p:nvGrpSpPr>
        <p:grpSpPr>
          <a:xfrm>
            <a:off x="11988800" y="6324600"/>
            <a:ext cx="1409700" cy="1409700"/>
            <a:chOff x="11988800" y="7632700"/>
            <a:chExt cx="1409700" cy="14097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88800" y="7632700"/>
              <a:ext cx="1409700" cy="1409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268200" y="8026400"/>
              <a:ext cx="838200" cy="609600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00" y="7073900"/>
            <a:ext cx="101600" cy="101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0600" y="5109028"/>
            <a:ext cx="101600" cy="101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6343" y="6879772"/>
            <a:ext cx="101600" cy="101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6343" y="7209972"/>
            <a:ext cx="101600" cy="101600"/>
          </a:xfrm>
          <a:prstGeom prst="rect">
            <a:avLst/>
          </a:prstGeom>
        </p:spPr>
      </p:pic>
      <p:sp>
        <p:nvSpPr>
          <p:cNvPr id="38" name="TextBox 2">
            <a:extLst>
              <a:ext uri="{FF2B5EF4-FFF2-40B4-BE49-F238E27FC236}">
                <a16:creationId xmlns:a16="http://schemas.microsoft.com/office/drawing/2014/main" id="{00719D4F-B6F2-4250-B6F7-7C4967CB2582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2. </a:t>
            </a:r>
            <a:r>
              <a:rPr lang="ko-KR" altLang="en-US" sz="4400" b="0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판매시기 분석</a:t>
            </a:r>
            <a:endParaRPr lang="ko-KR" sz="4400" b="0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C7B85F-1A40-4322-9E90-39B04D07B6A2}"/>
              </a:ext>
            </a:extLst>
          </p:cNvPr>
          <p:cNvSpPr txBox="1"/>
          <p:nvPr/>
        </p:nvSpPr>
        <p:spPr>
          <a:xfrm>
            <a:off x="977900" y="1765300"/>
            <a:ext cx="881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n w="28575">
                  <a:solidFill>
                    <a:srgbClr val="333A56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마케팅 시기 추천</a:t>
            </a:r>
          </a:p>
        </p:txBody>
      </p:sp>
    </p:spTree>
    <p:extLst>
      <p:ext uri="{BB962C8B-B14F-4D97-AF65-F5344CB8AC3E}">
        <p14:creationId xmlns:p14="http://schemas.microsoft.com/office/powerpoint/2010/main" val="2466169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700" y="6057900"/>
            <a:ext cx="5842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11800" y="-774700"/>
            <a:ext cx="165862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512300"/>
            <a:ext cx="16586200" cy="154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4200" y="6350000"/>
            <a:ext cx="15024100" cy="1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E30A4-9730-4CCA-B680-0AD78435E062}"/>
              </a:ext>
            </a:extLst>
          </p:cNvPr>
          <p:cNvSpPr txBox="1"/>
          <p:nvPr/>
        </p:nvSpPr>
        <p:spPr>
          <a:xfrm>
            <a:off x="4381500" y="3390900"/>
            <a:ext cx="9525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11500" b="1" dirty="0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.</a:t>
            </a:r>
            <a:endParaRPr lang="ko-KR" altLang="en-US" sz="11500" b="1" dirty="0">
              <a:ln w="28575">
                <a:solidFill>
                  <a:srgbClr val="FAF5EA"/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0" y="1371600"/>
            <a:ext cx="14122400" cy="1270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8C555D70-8113-4140-9545-C64BC7252005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AF5EA"/>
                </a:solidFill>
                <a:effectLst/>
                <a:uLnTx/>
                <a:uFillTx/>
                <a:latin typeface="210 NuriGothic Bold" panose="020B0600000101010101" charset="-127"/>
                <a:ea typeface="210 NuriGothic Bold" panose="020B0600000101010101" charset="-127"/>
                <a:cs typeface="+mn-cs"/>
              </a:rPr>
              <a:t>주제선정 배경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06BE819-3433-4502-94E3-7DBD7DB7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2373405"/>
            <a:ext cx="9183382" cy="2229161"/>
          </a:xfrm>
          <a:prstGeom prst="rect">
            <a:avLst/>
          </a:prstGeom>
        </p:spPr>
      </p:pic>
      <p:sp>
        <p:nvSpPr>
          <p:cNvPr id="22" name="TextBox 2">
            <a:extLst>
              <a:ext uri="{FF2B5EF4-FFF2-40B4-BE49-F238E27FC236}">
                <a16:creationId xmlns:a16="http://schemas.microsoft.com/office/drawing/2014/main" id="{BB289AED-1B01-4925-A81D-D70DCEEBB038}"/>
              </a:ext>
            </a:extLst>
          </p:cNvPr>
          <p:cNvSpPr txBox="1"/>
          <p:nvPr/>
        </p:nvSpPr>
        <p:spPr>
          <a:xfrm>
            <a:off x="5550541" y="4719886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AF5EA"/>
                </a:solidFill>
                <a:effectLst/>
                <a:uLnTx/>
                <a:uFillTx/>
                <a:latin typeface="210 NuriGothic Bold" panose="020B0600000101010101" charset="-127"/>
                <a:ea typeface="210 NuriGothic Bold" panose="020B0600000101010101" charset="-127"/>
                <a:cs typeface="+mn-cs"/>
              </a:rPr>
              <a:t>온라인 쇼핑몰 규모 성장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816D94B7-506B-4751-84BD-DBB284BC9E6F}"/>
              </a:ext>
            </a:extLst>
          </p:cNvPr>
          <p:cNvSpPr/>
          <p:nvPr/>
        </p:nvSpPr>
        <p:spPr>
          <a:xfrm>
            <a:off x="8719191" y="5600700"/>
            <a:ext cx="838200" cy="1143000"/>
          </a:xfrm>
          <a:prstGeom prst="downArrow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2BDE7B9F-DBB8-4DE7-B276-E0E6AAE39E44}"/>
              </a:ext>
            </a:extLst>
          </p:cNvPr>
          <p:cNvSpPr txBox="1"/>
          <p:nvPr/>
        </p:nvSpPr>
        <p:spPr>
          <a:xfrm>
            <a:off x="3918270" y="6743700"/>
            <a:ext cx="10451459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FAF5EA"/>
                </a:solidFill>
                <a:effectLst/>
                <a:uLnTx/>
                <a:uFillTx/>
                <a:latin typeface="210 NuriGothic Bold" panose="020B0600000101010101" charset="-127"/>
                <a:ea typeface="210 NuriGothic Bold" panose="020B0600000101010101" charset="-127"/>
                <a:cs typeface="+mn-cs"/>
              </a:rPr>
              <a:t>우리가 쇼핑몰 대표라면</a:t>
            </a:r>
            <a:r>
              <a:rPr kumimoji="0" lang="en-US" altLang="ko-KR" sz="7000" b="1" i="0" u="none" strike="noStrike" kern="1200" cap="none" spc="0" normalizeH="0" baseline="0" noProof="0" dirty="0">
                <a:ln>
                  <a:noFill/>
                </a:ln>
                <a:solidFill>
                  <a:srgbClr val="FAF5EA"/>
                </a:solidFill>
                <a:effectLst/>
                <a:uLnTx/>
                <a:uFillTx/>
                <a:latin typeface="210 NuriGothic Bold" panose="020B0600000101010101" charset="-127"/>
                <a:ea typeface="210 NuriGothic Bold" panose="020B0600000101010101" charset="-127"/>
                <a:cs typeface="+mn-cs"/>
              </a:rPr>
              <a:t>?</a:t>
            </a:r>
            <a:endParaRPr kumimoji="0" lang="ko-KR" altLang="en-US" sz="7000" b="1" i="0" u="none" strike="noStrike" kern="1200" cap="none" spc="0" normalizeH="0" baseline="0" noProof="0" dirty="0">
              <a:ln>
                <a:noFill/>
              </a:ln>
              <a:solidFill>
                <a:srgbClr val="FAF5EA"/>
              </a:solidFill>
              <a:effectLst/>
              <a:uLnTx/>
              <a:uFillTx/>
              <a:latin typeface="210 NuriGothic Bold" panose="020B0600000101010101" charset="-127"/>
              <a:ea typeface="210 NuriGothic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268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0" y="1765300"/>
            <a:ext cx="6451600" cy="645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222500"/>
            <a:ext cx="46609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60600" y="23495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2800" dirty="0">
                <a:solidFill>
                  <a:srgbClr val="FAF5EA"/>
                </a:solidFill>
                <a:ea typeface="210 NuriGothic Regular"/>
              </a:rPr>
              <a:t>KDT6: 5</a:t>
            </a:r>
            <a:r>
              <a:rPr lang="ko-KR" altLang="en-US" sz="2800" dirty="0">
                <a:solidFill>
                  <a:srgbClr val="FAF5EA"/>
                </a:solidFill>
                <a:ea typeface="210 NuriGothic Regular"/>
              </a:rPr>
              <a:t>조 </a:t>
            </a:r>
            <a:r>
              <a:rPr lang="ko-KR" altLang="en-US" sz="2800" dirty="0" err="1">
                <a:solidFill>
                  <a:srgbClr val="FAF5EA"/>
                </a:solidFill>
                <a:ea typeface="210 NuriGothic Regular"/>
              </a:rPr>
              <a:t>황지원</a:t>
            </a:r>
            <a:endParaRPr lang="ko-KR" sz="2800" b="0" i="0" u="none" strike="noStrike" dirty="0">
              <a:solidFill>
                <a:srgbClr val="FAF5EA"/>
              </a:solidFill>
              <a:ea typeface="210 NuriGothic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2100" y="6667500"/>
            <a:ext cx="12014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3100" y="3251200"/>
            <a:ext cx="11201400" cy="308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9600" b="1" dirty="0" err="1">
                <a:solidFill>
                  <a:srgbClr val="FAF5EA"/>
                </a:solidFill>
                <a:latin typeface="210 NuriGothic Bold"/>
              </a:rPr>
              <a:t>고객등급</a:t>
            </a:r>
            <a:r>
              <a:rPr lang="ko-KR" altLang="en-US" sz="9600" b="1" dirty="0">
                <a:solidFill>
                  <a:srgbClr val="FAF5EA"/>
                </a:solidFill>
                <a:latin typeface="210 NuriGothic Bold"/>
              </a:rPr>
              <a:t> 분석</a:t>
            </a:r>
            <a:endParaRPr lang="en-US" altLang="ko-KR" sz="9600" b="1" dirty="0">
              <a:solidFill>
                <a:srgbClr val="FAF5EA"/>
              </a:solidFill>
              <a:latin typeface="210 NuriGothic Bold"/>
            </a:endParaRPr>
          </a:p>
          <a:p>
            <a:pPr lvl="0" algn="l">
              <a:lnSpc>
                <a:spcPct val="103749"/>
              </a:lnSpc>
            </a:pPr>
            <a:r>
              <a:rPr lang="en-US" sz="9600" b="1" i="0" u="none" strike="noStrike" dirty="0">
                <a:solidFill>
                  <a:srgbClr val="FAF5EA"/>
                </a:solidFill>
                <a:latin typeface="210 NuriGothic Bold"/>
              </a:rPr>
              <a:t>&amp; </a:t>
            </a:r>
            <a:r>
              <a:rPr lang="ko-KR" altLang="en-US" sz="9600" b="1" i="0" u="none" strike="noStrike" dirty="0">
                <a:solidFill>
                  <a:srgbClr val="FAF5EA"/>
                </a:solidFill>
                <a:latin typeface="210 NuriGothic Bold"/>
              </a:rPr>
              <a:t>방향성</a:t>
            </a:r>
            <a:endParaRPr lang="en-US" sz="9600" b="1" i="0" u="none" strike="noStrike" dirty="0">
              <a:solidFill>
                <a:srgbClr val="FAF5EA"/>
              </a:solidFill>
              <a:latin typeface="210 NuriGothic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100" y="65278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100" y="1778000"/>
            <a:ext cx="642620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1041400"/>
            <a:ext cx="6350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FAF5EA"/>
                </a:solidFill>
                <a:ea typeface="210 NuriGothic Bold"/>
              </a:rPr>
              <a:t>목차</a:t>
            </a:r>
            <a:endParaRPr lang="ko-KR" sz="44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00" y="1409700"/>
            <a:ext cx="16560000" cy="158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3568700"/>
            <a:ext cx="2552700" cy="255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0" y="6477000"/>
            <a:ext cx="2070100" cy="71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76700" y="6680200"/>
            <a:ext cx="171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dirty="0">
                <a:solidFill>
                  <a:srgbClr val="FAF5EA"/>
                </a:solidFill>
                <a:ea typeface="210 NuriGothic Bold"/>
              </a:rPr>
              <a:t>데이터 전처리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59200" y="7404100"/>
            <a:ext cx="2362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/>
              </a:rPr>
              <a:t>주제 선정이유</a:t>
            </a:r>
            <a:endParaRPr lang="en-US" alt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/>
              </a:rPr>
              <a:t>사용한 데이터</a:t>
            </a:r>
            <a:endParaRPr lang="en-US" altLang="ko-KR" sz="2000" dirty="0">
              <a:solidFill>
                <a:srgbClr val="FAF5EA"/>
              </a:solidFill>
              <a:highlight>
                <a:srgbClr val="333A56"/>
              </a:highlight>
              <a:latin typeface="210 NuriGothic Regular"/>
            </a:endParaRPr>
          </a:p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/>
              </a:rPr>
              <a:t>전처리 과정</a:t>
            </a:r>
            <a:endParaRPr lang="en-US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559300"/>
            <a:ext cx="12319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3568700"/>
            <a:ext cx="2552700" cy="255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6477000"/>
            <a:ext cx="2070100" cy="711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216900" y="6680200"/>
            <a:ext cx="171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dirty="0">
                <a:solidFill>
                  <a:srgbClr val="FAF5EA"/>
                </a:solidFill>
                <a:ea typeface="210 NuriGothic Bold"/>
              </a:rPr>
              <a:t>고객 분류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7600" y="7400636"/>
            <a:ext cx="2908300" cy="1095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16199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/>
              </a:rPr>
              <a:t>사용한 모델</a:t>
            </a:r>
            <a:endParaRPr lang="en-US" alt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/>
            </a:endParaRPr>
          </a:p>
          <a:p>
            <a:pPr marL="742950" lvl="1" indent="-285750">
              <a:lnSpc>
                <a:spcPct val="116199"/>
              </a:lnSpc>
              <a:buFontTx/>
              <a:buChar char="-"/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/>
              </a:rPr>
              <a:t>분류</a:t>
            </a:r>
            <a:endParaRPr lang="en-US" altLang="ko-KR" sz="2000" dirty="0">
              <a:solidFill>
                <a:srgbClr val="FAF5EA"/>
              </a:solidFill>
              <a:highlight>
                <a:srgbClr val="333A56"/>
              </a:highlight>
              <a:latin typeface="210 NuriGothic Regular"/>
            </a:endParaRPr>
          </a:p>
          <a:p>
            <a:pPr marL="742950" lvl="1" indent="-285750">
              <a:lnSpc>
                <a:spcPct val="116199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/>
              </a:rPr>
              <a:t>군집화</a:t>
            </a:r>
            <a:endParaRPr lang="en-US" alt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4356100"/>
            <a:ext cx="10160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3568700"/>
            <a:ext cx="2552700" cy="255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0" y="6477000"/>
            <a:ext cx="2070100" cy="711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496800" y="6667500"/>
            <a:ext cx="171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dirty="0">
                <a:solidFill>
                  <a:srgbClr val="FAF5EA"/>
                </a:solidFill>
                <a:ea typeface="210 NuriGothic Bold"/>
              </a:rPr>
              <a:t>결론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99900" y="7467600"/>
            <a:ext cx="2908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16199"/>
              </a:lnSpc>
              <a:buFontTx/>
              <a:buChar char="-"/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/>
              </a:rPr>
              <a:t>분석 결과</a:t>
            </a:r>
            <a:endParaRPr lang="en-US" altLang="ko-KR" sz="2000" dirty="0">
              <a:solidFill>
                <a:srgbClr val="FAF5EA"/>
              </a:solidFill>
              <a:highlight>
                <a:srgbClr val="333A56"/>
              </a:highlight>
              <a:latin typeface="210 NuriGothic Regular"/>
            </a:endParaRPr>
          </a:p>
          <a:p>
            <a:pPr marL="342900" lvl="0" indent="-342900">
              <a:lnSpc>
                <a:spcPct val="116199"/>
              </a:lnSpc>
              <a:buFontTx/>
              <a:buChar char="-"/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/>
              </a:rPr>
              <a:t>결론</a:t>
            </a:r>
            <a:endParaRPr lang="en-US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0300" y="4064000"/>
            <a:ext cx="15748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데이터 전처리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27443" y="3543300"/>
            <a:ext cx="3384257" cy="8430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3600" dirty="0">
                <a:solidFill>
                  <a:srgbClr val="333A56"/>
                </a:solidFill>
                <a:ea typeface="210 NuriGothic Bold"/>
              </a:rPr>
              <a:t>고객 등급</a:t>
            </a:r>
            <a:endParaRPr lang="ko-KR" sz="36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327443" y="4410634"/>
            <a:ext cx="14674557" cy="31712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116199"/>
              </a:lnSpc>
              <a:buFontTx/>
              <a:buChar char="-"/>
            </a:pPr>
            <a:r>
              <a:rPr lang="ko-KR" altLang="en-US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인터넷 쇼핑몰을 보면 회원 등급에 따라 다른 혜택을 줌</a:t>
            </a:r>
            <a:endParaRPr lang="en-US" altLang="ko-KR" sz="3200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571500" lvl="0" indent="-571500" algn="l">
              <a:lnSpc>
                <a:spcPct val="116199"/>
              </a:lnSpc>
              <a:buFontTx/>
              <a:buChar char="-"/>
            </a:pPr>
            <a:r>
              <a:rPr lang="ko-KR" altLang="en-US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월별 총 </a:t>
            </a:r>
            <a:r>
              <a:rPr lang="ko-KR" altLang="en-US" sz="32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주문금액과</a:t>
            </a:r>
            <a:r>
              <a:rPr lang="ko-KR" altLang="en-US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고객 등급에는 관련이 있을까</a:t>
            </a:r>
            <a:r>
              <a:rPr lang="en-US" altLang="ko-KR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?</a:t>
            </a:r>
          </a:p>
          <a:p>
            <a:pPr marL="571500" lvl="0" indent="-571500" algn="l">
              <a:lnSpc>
                <a:spcPct val="116199"/>
              </a:lnSpc>
              <a:buFontTx/>
              <a:buChar char="-"/>
            </a:pPr>
            <a:endParaRPr lang="en-US" altLang="ko-KR" sz="3200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571500" lvl="0" indent="-571500" algn="l">
              <a:lnSpc>
                <a:spcPct val="116199"/>
              </a:lnSpc>
              <a:buFontTx/>
              <a:buChar char="-"/>
            </a:pPr>
            <a:r>
              <a:rPr lang="ko-KR" altLang="en-US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구매한 </a:t>
            </a:r>
            <a:r>
              <a:rPr lang="ko-KR" altLang="en-US" sz="32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상품개수와</a:t>
            </a:r>
            <a:r>
              <a:rPr lang="ko-KR" altLang="en-US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가격에 대해 </a:t>
            </a:r>
            <a:r>
              <a:rPr lang="ko-KR" altLang="en-US" sz="32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군집화를</a:t>
            </a:r>
            <a:r>
              <a:rPr lang="ko-KR" altLang="en-US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하면 </a:t>
            </a:r>
            <a:r>
              <a:rPr lang="ko-KR" altLang="en-US" sz="32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고객등급과</a:t>
            </a:r>
            <a:r>
              <a:rPr lang="ko-KR" altLang="en-US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관련이 있을까</a:t>
            </a:r>
            <a:r>
              <a:rPr lang="en-US" altLang="ko-KR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?</a:t>
            </a:r>
          </a:p>
          <a:p>
            <a:pPr lvl="0" algn="l">
              <a:lnSpc>
                <a:spcPct val="116199"/>
              </a:lnSpc>
            </a:pPr>
            <a:r>
              <a:rPr lang="en-US" altLang="ko-KR" sz="320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</a:t>
            </a:r>
            <a:endParaRPr lang="ko-KR" sz="320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주제 선정 이유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데이터 전처리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사용한 데이터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984827" y="2751282"/>
            <a:ext cx="3930357" cy="8430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3600">
                <a:solidFill>
                  <a:srgbClr val="333A56"/>
                </a:solidFill>
                <a:ea typeface="210 NuriGothic Bold"/>
              </a:rPr>
              <a:t>사용한 데이터 파일</a:t>
            </a:r>
            <a:endParaRPr lang="ko-KR" sz="36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9" name="TextBox 22"/>
          <p:cNvSpPr txBox="1"/>
          <p:nvPr/>
        </p:nvSpPr>
        <p:spPr>
          <a:xfrm>
            <a:off x="984827" y="3618617"/>
            <a:ext cx="14674557" cy="6566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altLang="ko-KR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‘Online Retail.xlsx’ </a:t>
            </a:r>
            <a:r>
              <a:rPr lang="ko-KR" altLang="en-US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파일을 </a:t>
            </a:r>
            <a:r>
              <a:rPr lang="en-US" altLang="ko-KR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‘Online_Retail.csv’ </a:t>
            </a:r>
            <a:r>
              <a:rPr lang="ko-KR" altLang="en-US" sz="32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파일로 변환하여 사용</a:t>
            </a:r>
            <a:endParaRPr lang="en-US" altLang="ko-KR" sz="3200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977900" y="4688881"/>
            <a:ext cx="3930357" cy="8430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3600" dirty="0">
                <a:solidFill>
                  <a:srgbClr val="333A56"/>
                </a:solidFill>
                <a:ea typeface="210 NuriGothic Bold"/>
              </a:rPr>
              <a:t>데이터 파일 출처</a:t>
            </a:r>
            <a:endParaRPr lang="ko-KR" sz="36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977900" y="5556216"/>
            <a:ext cx="14674557" cy="6566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16199"/>
              </a:lnSpc>
              <a:buFontTx/>
              <a:buChar char="-"/>
            </a:pPr>
            <a:r>
              <a:rPr lang="en-US" altLang="ko-KR" sz="3200" dirty="0">
                <a:solidFill>
                  <a:srgbClr val="333A56"/>
                </a:solidFill>
                <a:ea typeface="210 NuriGothic Regular"/>
                <a:hlinkClick r:id="rId3"/>
              </a:rPr>
              <a:t>https://archive.ics.uci.edu/ml/datasets/Online+Retail</a:t>
            </a:r>
            <a:r>
              <a:rPr lang="en-US" altLang="ko-KR" sz="3200" dirty="0">
                <a:solidFill>
                  <a:srgbClr val="333A56"/>
                </a:solidFill>
                <a:ea typeface="210 NuriGothic Regular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6240591"/>
            <a:ext cx="111347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64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데이터 전처리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709400" y="3238500"/>
            <a:ext cx="48260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데이터의 타입과 </a:t>
            </a:r>
            <a:r>
              <a:rPr lang="ko-KR" altLang="en-US" sz="2800" dirty="0" err="1">
                <a:solidFill>
                  <a:srgbClr val="333A56"/>
                </a:solidFill>
                <a:ea typeface="210 NuriGothic Bold"/>
              </a:rPr>
              <a:t>결측치를</a:t>
            </a: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 확인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09400" y="6121977"/>
            <a:ext cx="482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처리 방법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1709400" y="3687618"/>
            <a:ext cx="4826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몇 개의 칼럼이 데이터 타입이 원하는 형태가 아님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생각보다 </a:t>
            </a:r>
            <a:r>
              <a:rPr lang="ko-KR" altLang="en-US" sz="24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결측치가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많음</a:t>
            </a:r>
            <a:endParaRPr 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09400" y="6541077"/>
            <a:ext cx="48260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CustomerID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의 </a:t>
            </a:r>
            <a:r>
              <a:rPr lang="ko-KR" altLang="en-US" sz="24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결측치는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비회원 주문으로 추측하고 </a:t>
            </a: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0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으로 채움</a:t>
            </a:r>
            <a:endParaRPr lang="en-US" altLang="ko-KR" sz="2400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Description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의 </a:t>
            </a:r>
            <a:r>
              <a:rPr lang="ko-KR" altLang="en-US" sz="2400" b="0" i="0" u="none" strike="noStrike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결측치는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</a:t>
            </a:r>
            <a:r>
              <a:rPr lang="en-US" altLang="ko-KR" sz="2400" b="0" i="0" u="none" strike="noStrike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StokeCode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로 채우려 했으나 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‘Unknown’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으로 채움</a:t>
            </a:r>
            <a:endParaRPr 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전처리 과정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69" y="2907145"/>
            <a:ext cx="6581437" cy="56278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006" y="4775777"/>
            <a:ext cx="3690224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70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데이터 전처리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709400" y="3238500"/>
            <a:ext cx="48260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데이터 타입 변경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09400" y="6121977"/>
            <a:ext cx="482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환불의 경우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1709400" y="3687618"/>
            <a:ext cx="4978400" cy="17606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InvoiceDate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는 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datatime64[ns]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로 </a:t>
            </a:r>
            <a:r>
              <a:rPr lang="en-US" altLang="ko-KR" sz="2400" b="0" i="0" u="none" strike="noStrike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CustomerID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는 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int64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로 데이터 타입을 변경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09400" y="6541077"/>
            <a:ext cx="4826000" cy="17266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Quantity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의 값이 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0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보다 작음 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-&gt; 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버림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UnitPrice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의 값이 </a:t>
            </a: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0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보다 작은 경우도 버림</a:t>
            </a: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중복된 행도 버림</a:t>
            </a:r>
            <a:endParaRPr 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전처리 과정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1" y="3266209"/>
            <a:ext cx="8298309" cy="52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2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데이터 전처리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709400" y="3238500"/>
            <a:ext cx="48260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필요한 칼럼 추가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09400" y="6121977"/>
            <a:ext cx="482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최종 데이터 프레임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1709400" y="3687618"/>
            <a:ext cx="4826000" cy="16082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Price 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칼럼을 추가하여 단위를 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(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원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)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으로 </a:t>
            </a:r>
            <a:r>
              <a:rPr lang="ko-KR" altLang="en-US" sz="2400" b="0" i="0" u="none" strike="noStrike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주문금액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칼럼을 만듦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분석에 방해되는 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2010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년 데이터 버림</a:t>
            </a:r>
            <a:endParaRPr 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09400" y="6541077"/>
            <a:ext cx="4826000" cy="13456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dirty="0">
                <a:solidFill>
                  <a:srgbClr val="333A56"/>
                </a:solidFill>
                <a:ea typeface="210 NuriGothic Regular"/>
              </a:rPr>
              <a:t>고객별 월별 총 주문 금액 칼럼과 고객 등급 칼럼을 추가</a:t>
            </a:r>
            <a:endParaRPr lang="en-US" altLang="ko-KR" sz="2400" dirty="0">
              <a:solidFill>
                <a:srgbClr val="333A56"/>
              </a:solidFill>
              <a:ea typeface="210 NuriGothic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400" b="0" i="0" u="none" strike="noStrike" dirty="0">
              <a:solidFill>
                <a:srgbClr val="333A56"/>
              </a:solidFill>
              <a:ea typeface="210 NuriGothic Regular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전처리 과정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70973" y="3193473"/>
            <a:ext cx="8689975" cy="1066800"/>
            <a:chOff x="911225" y="3238500"/>
            <a:chExt cx="7065818" cy="70629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118" y="3238500"/>
              <a:ext cx="7019925" cy="2000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225" y="3430443"/>
              <a:ext cx="7065818" cy="51435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013560" y="4457700"/>
            <a:ext cx="8633533" cy="4077277"/>
            <a:chOff x="1045808" y="4183042"/>
            <a:chExt cx="8967708" cy="3429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808" y="4214215"/>
              <a:ext cx="4305300" cy="339782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6741" y="4183042"/>
              <a:ext cx="4676775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869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데이터 전처리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57118" y="3163455"/>
            <a:ext cx="48260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고객 등급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7118" y="6046932"/>
            <a:ext cx="482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0" i="0" u="none" strike="noStrike" dirty="0">
                <a:solidFill>
                  <a:srgbClr val="333A56"/>
                </a:solidFill>
                <a:ea typeface="210 NuriGothic Bold"/>
              </a:rPr>
              <a:t>등급 기준</a:t>
            </a:r>
            <a:r>
              <a:rPr lang="en-US" altLang="ko-KR" sz="2800" b="0" i="0" u="none" strike="noStrike" dirty="0">
                <a:solidFill>
                  <a:srgbClr val="333A56"/>
                </a:solidFill>
                <a:ea typeface="210 NuriGothic Bold"/>
              </a:rPr>
              <a:t>: </a:t>
            </a:r>
            <a:r>
              <a:rPr lang="en-US" altLang="ko-KR" sz="28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rank, </a:t>
            </a:r>
            <a:r>
              <a:rPr lang="en-US" altLang="ko-KR" sz="2800" b="0" i="0" u="none" strike="noStrike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rank_code</a:t>
            </a:r>
            <a:endParaRPr lang="ko-KR" sz="28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957118" y="3612573"/>
            <a:ext cx="4826000" cy="16082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dirty="0">
                <a:solidFill>
                  <a:srgbClr val="333A56"/>
                </a:solidFill>
                <a:ea typeface="210 NuriGothic Regular"/>
              </a:rPr>
              <a:t>월별 총 주문 금액을 기준</a:t>
            </a:r>
            <a:endParaRPr lang="en-US" altLang="ko-KR" sz="2400" b="0" i="0" u="none" strike="noStrike" dirty="0">
              <a:solidFill>
                <a:srgbClr val="333A56"/>
              </a:solidFill>
              <a:ea typeface="210 NuriGothic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dirty="0">
                <a:solidFill>
                  <a:srgbClr val="333A56"/>
                </a:solidFill>
                <a:ea typeface="210 NuriGothic Regular"/>
              </a:rPr>
              <a:t>월마다 다음 달에 받을 수 있는 혜택으로 달마다 초기화 되는 형식 가정</a:t>
            </a:r>
            <a:endParaRPr lang="ko-KR" sz="2400" b="0" i="0" u="none" strike="noStrike" dirty="0">
              <a:solidFill>
                <a:srgbClr val="333A56"/>
              </a:solidFill>
              <a:ea typeface="210 NuriGothic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7118" y="6466031"/>
            <a:ext cx="4826000" cy="2412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30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만원 미만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: Silver, 0</a:t>
            </a:r>
            <a:endParaRPr lang="en-US" altLang="ko-KR" sz="2400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60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만원 미만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: Gold, 1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100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만원 미만</a:t>
            </a: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: Platinum, 2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300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만원 미만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: </a:t>
            </a:r>
            <a:r>
              <a:rPr lang="en-US" altLang="ko-KR" sz="2400" b="0" i="0" u="none" strike="noStrike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Vip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, 3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300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만원 이상</a:t>
            </a: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: </a:t>
            </a:r>
            <a:r>
              <a:rPr lang="en-US" altLang="ko-KR" sz="24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Svip</a:t>
            </a: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, 4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전처리 과정</a:t>
            </a: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: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고객 등급 기준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941926"/>
            <a:ext cx="5875845" cy="59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71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>
                <a:solidFill>
                  <a:srgbClr val="FAF5EA"/>
                </a:solidFill>
                <a:ea typeface="210 NuriGothic Bold"/>
              </a:rPr>
              <a:t>고객 분류</a:t>
            </a:r>
            <a:endParaRPr lang="ko-KR" sz="4400" b="0" i="0" u="none" strike="noStrike">
              <a:solidFill>
                <a:srgbClr val="FAF5EA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1358900"/>
            <a:ext cx="13258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668000" y="3911600"/>
            <a:ext cx="6184900" cy="450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000" dirty="0" err="1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이진트리</a:t>
            </a: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 기반의 분류 모델</a:t>
            </a:r>
            <a:endParaRPr lang="en-US" altLang="ko-KR" sz="2000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000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000" b="0" i="0" u="none" strike="noStrike" dirty="0" err="1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학습데이터</a:t>
            </a: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(Train data), </a:t>
            </a:r>
            <a:r>
              <a:rPr lang="ko-KR" altLang="en-US" sz="2000" b="0" i="0" u="none" strike="noStrike" dirty="0" err="1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훈련데이터</a:t>
            </a: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(Test data)</a:t>
            </a: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를 전체 데이터의 </a:t>
            </a: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약 </a:t>
            </a:r>
            <a:r>
              <a:rPr lang="en-US" altLang="ko-KR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7:3</a:t>
            </a: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으로 나눠서 사용</a:t>
            </a:r>
            <a:endParaRPr lang="en-US" altLang="ko-KR" sz="2000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800100" lvl="1" indent="-342900">
              <a:lnSpc>
                <a:spcPct val="116199"/>
              </a:lnSpc>
              <a:buFontTx/>
              <a:buChar char="-"/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총 개수</a:t>
            </a:r>
            <a:r>
              <a:rPr lang="en-US" altLang="ko-KR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: 12181, 70%: 8526.7 --&gt; 8527, test:3654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고객별 월별 총 합계 금액 칼럼과 등급 칼럼을 이용</a:t>
            </a:r>
            <a:endParaRPr lang="en-US" altLang="ko-KR" sz="2000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민감도</a:t>
            </a: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(</a:t>
            </a:r>
            <a:r>
              <a:rPr lang="ko-KR" altLang="en-US" sz="2000" b="0" i="0" u="none" strike="noStrike" dirty="0" err="1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재현율</a:t>
            </a: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): 0.9997</a:t>
            </a:r>
          </a:p>
          <a:p>
            <a:pPr marL="800100" lvl="1" indent="-342900">
              <a:lnSpc>
                <a:spcPct val="116199"/>
              </a:lnSpc>
              <a:buFontTx/>
              <a:buChar char="-"/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성능이 좋다고는 할 수 없음</a:t>
            </a:r>
            <a:endParaRPr 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68000" y="3238500"/>
            <a:ext cx="6184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2800" dirty="0" err="1">
                <a:solidFill>
                  <a:srgbClr val="FAF5EA"/>
                </a:solidFill>
                <a:highlight>
                  <a:srgbClr val="333A56"/>
                </a:highlight>
                <a:ea typeface="210 NuriGothic Bold"/>
              </a:rPr>
              <a:t>DecisionTree</a:t>
            </a:r>
            <a:endParaRPr lang="ko-KR" sz="2800" b="0" i="0" u="none" strike="noStrike" dirty="0">
              <a:solidFill>
                <a:srgbClr val="FAF5EA"/>
              </a:solidFill>
              <a:highlight>
                <a:srgbClr val="333A56"/>
              </a:highlight>
              <a:ea typeface="210 NuriGothic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2"/>
          <p:cNvSpPr txBox="1"/>
          <p:nvPr/>
        </p:nvSpPr>
        <p:spPr>
          <a:xfrm>
            <a:off x="965200" y="1550555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FAF5EA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FAF5EA"/>
                </a:solidFill>
                <a:ea typeface="210 NuriGothic Bold"/>
              </a:rPr>
              <a:t>사용한 모델</a:t>
            </a:r>
            <a:r>
              <a:rPr lang="en-US" altLang="ko-KR" sz="4000" dirty="0">
                <a:solidFill>
                  <a:srgbClr val="FAF5EA"/>
                </a:solidFill>
                <a:ea typeface="210 NuriGothic Bold"/>
              </a:rPr>
              <a:t>: </a:t>
            </a:r>
            <a:r>
              <a:rPr lang="ko-KR" altLang="en-US" sz="4000" dirty="0">
                <a:solidFill>
                  <a:srgbClr val="FAF5EA"/>
                </a:solidFill>
                <a:ea typeface="210 NuriGothic Bold"/>
              </a:rPr>
              <a:t>분류</a:t>
            </a:r>
            <a:endParaRPr lang="ko-KR" sz="4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57500"/>
            <a:ext cx="8984382" cy="60047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>
                <a:solidFill>
                  <a:srgbClr val="FAF5EA"/>
                </a:solidFill>
                <a:ea typeface="210 NuriGothic Bold"/>
              </a:rPr>
              <a:t>고객 분류</a:t>
            </a:r>
            <a:endParaRPr lang="ko-KR" sz="4400" b="0" i="0" u="none" strike="noStrike">
              <a:solidFill>
                <a:srgbClr val="FAF5EA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1358900"/>
            <a:ext cx="13258800" cy="12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2"/>
          <p:cNvSpPr txBox="1"/>
          <p:nvPr/>
        </p:nvSpPr>
        <p:spPr>
          <a:xfrm>
            <a:off x="965200" y="1550555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FAF5EA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FAF5EA"/>
                </a:solidFill>
                <a:ea typeface="210 NuriGothic Bold"/>
              </a:rPr>
              <a:t>사용한 모델</a:t>
            </a:r>
            <a:r>
              <a:rPr lang="en-US" altLang="ko-KR" sz="4000" dirty="0">
                <a:solidFill>
                  <a:srgbClr val="FAF5EA"/>
                </a:solidFill>
                <a:ea typeface="210 NuriGothic Bold"/>
              </a:rPr>
              <a:t>: </a:t>
            </a:r>
            <a:r>
              <a:rPr lang="ko-KR" altLang="en-US" sz="4000" dirty="0">
                <a:solidFill>
                  <a:srgbClr val="FAF5EA"/>
                </a:solidFill>
                <a:ea typeface="210 NuriGothic Bold"/>
              </a:rPr>
              <a:t>군집화</a:t>
            </a:r>
            <a:endParaRPr lang="ko-KR" sz="4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sp>
        <p:nvSpPr>
          <p:cNvPr id="39" name="TextBox 17"/>
          <p:cNvSpPr txBox="1"/>
          <p:nvPr/>
        </p:nvSpPr>
        <p:spPr>
          <a:xfrm>
            <a:off x="10668000" y="3911600"/>
            <a:ext cx="6184900" cy="367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비지도 학습의 종류 중 하나</a:t>
            </a:r>
            <a:endParaRPr lang="en-US" alt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800100" lvl="1" indent="-342900">
              <a:lnSpc>
                <a:spcPct val="116199"/>
              </a:lnSpc>
              <a:buFontTx/>
              <a:buChar char="-"/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군집화</a:t>
            </a:r>
            <a:r>
              <a:rPr lang="en-US" altLang="ko-KR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: </a:t>
            </a: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유사한 샘플들을  모아 같은 그룹으로 묶음</a:t>
            </a:r>
            <a:r>
              <a:rPr lang="en-US" altLang="ko-KR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. </a:t>
            </a: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군집의 특성을 분석하면 맞춤 마케팅 전략을 세울 수 있음</a:t>
            </a:r>
            <a:r>
              <a:rPr lang="en-US" altLang="ko-KR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.</a:t>
            </a:r>
          </a:p>
          <a:p>
            <a:pPr marL="800100" lvl="1" indent="-342900">
              <a:lnSpc>
                <a:spcPct val="116199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예</a:t>
            </a: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: </a:t>
            </a: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유튜브 </a:t>
            </a:r>
            <a:r>
              <a:rPr lang="ko-KR" altLang="en-US" sz="2000" dirty="0" err="1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광고영상</a:t>
            </a:r>
            <a:endParaRPr lang="en-US" alt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000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2011</a:t>
            </a: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년 전체 데이터의 </a:t>
            </a:r>
            <a:r>
              <a:rPr lang="en-US" altLang="ko-KR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‘Quantity’, ‘</a:t>
            </a:r>
            <a:r>
              <a:rPr lang="en-US" altLang="ko-KR" sz="2000" dirty="0" err="1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UnitPrice</a:t>
            </a:r>
            <a:r>
              <a:rPr lang="en-US" altLang="ko-KR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’, ‘Price’ </a:t>
            </a: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칼럼을 사용 </a:t>
            </a:r>
            <a:r>
              <a:rPr lang="en-US" altLang="ko-KR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-&gt; Optima K</a:t>
            </a: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를 찾음</a:t>
            </a:r>
            <a:endParaRPr lang="en-US" altLang="ko-KR" sz="2000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800100" lvl="1" indent="-342900">
              <a:lnSpc>
                <a:spcPct val="116199"/>
              </a:lnSpc>
              <a:buFontTx/>
              <a:buChar char="-"/>
            </a:pP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Regular" panose="020B0600000101010101" charset="-127"/>
                <a:ea typeface="210 NuriGothic Regular" panose="020B0600000101010101" charset="-127"/>
              </a:rPr>
              <a:t>Optima K = 4</a:t>
            </a:r>
            <a:endParaRPr 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sp>
        <p:nvSpPr>
          <p:cNvPr id="40" name="TextBox 18"/>
          <p:cNvSpPr txBox="1"/>
          <p:nvPr/>
        </p:nvSpPr>
        <p:spPr>
          <a:xfrm>
            <a:off x="10668000" y="3238500"/>
            <a:ext cx="6184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28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ea typeface="210 NuriGothic Bold"/>
              </a:rPr>
              <a:t>K-means clustering</a:t>
            </a:r>
            <a:endParaRPr lang="ko-KR" sz="2800" b="0" i="0" u="none" strike="noStrike" dirty="0">
              <a:solidFill>
                <a:srgbClr val="FAF5EA"/>
              </a:solidFill>
              <a:highlight>
                <a:srgbClr val="333A56"/>
              </a:highlight>
              <a:ea typeface="210 NuriGothic Bold"/>
            </a:endParaRPr>
          </a:p>
        </p:txBody>
      </p:sp>
      <p:pic>
        <p:nvPicPr>
          <p:cNvPr id="1026" name="Picture 2" descr="K-means clust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09900"/>
            <a:ext cx="7486073" cy="514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17"/>
          <p:cNvSpPr txBox="1"/>
          <p:nvPr/>
        </p:nvSpPr>
        <p:spPr>
          <a:xfrm>
            <a:off x="1406236" y="8370161"/>
            <a:ext cx="7264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2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-</a:t>
            </a:r>
            <a:r>
              <a:rPr lang="ko-KR" altLang="en-US" sz="1200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이미지 주소</a:t>
            </a:r>
            <a:r>
              <a:rPr lang="en-US" altLang="ko-KR" sz="1200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: </a:t>
            </a:r>
            <a:r>
              <a:rPr lang="en-US" altLang="ko-KR" sz="1200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  <a:hlinkClick r:id="rId4"/>
              </a:rPr>
              <a:t>https://velog.velcdn.com/images/73syjs/post/b21af7e3-a4e3-4e24-8a5d-747edb6f3aff/image.png</a:t>
            </a:r>
            <a:endParaRPr lang="en-US" altLang="ko-KR" sz="1200" dirty="0">
              <a:solidFill>
                <a:srgbClr val="FAF5EA"/>
              </a:solidFill>
              <a:highlight>
                <a:srgbClr val="333A56"/>
              </a:highlight>
              <a:ea typeface="210 Nuri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881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1041400"/>
            <a:ext cx="6350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44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1371600"/>
            <a:ext cx="13258800" cy="12700"/>
          </a:xfrm>
          <a:prstGeom prst="rect">
            <a:avLst/>
          </a:prstGeom>
          <a:ln>
            <a:solidFill>
              <a:srgbClr val="333A56"/>
            </a:solidFill>
          </a:ln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FA9D35B9-E201-4126-B79F-A74B47CC1600}"/>
              </a:ext>
            </a:extLst>
          </p:cNvPr>
          <p:cNvGrpSpPr/>
          <p:nvPr/>
        </p:nvGrpSpPr>
        <p:grpSpPr>
          <a:xfrm>
            <a:off x="6134100" y="5484091"/>
            <a:ext cx="2070100" cy="711200"/>
            <a:chOff x="6134100" y="5484091"/>
            <a:chExt cx="2070100" cy="7112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4100" y="5484091"/>
              <a:ext cx="2070100" cy="71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6311900" y="5674591"/>
              <a:ext cx="1714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3749"/>
                </a:lnSpc>
              </a:pPr>
              <a:r>
                <a:rPr lang="ko-KR" altLang="en-US" sz="2000" dirty="0">
                  <a:solidFill>
                    <a:srgbClr val="FAF5EA"/>
                  </a:solidFill>
                  <a:latin typeface="210 NuriGothic Bold" panose="020B0600000101010101" charset="-127"/>
                  <a:ea typeface="210 NuriGothic Bold" panose="020B0600000101010101" charset="-127"/>
                </a:rPr>
                <a:t>박 란 영</a:t>
              </a:r>
              <a:endParaRPr lang="ko-KR" sz="20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715000" y="6411191"/>
            <a:ext cx="2908300" cy="96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1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판매 시기 분석</a:t>
            </a:r>
            <a:endParaRPr lang="en-US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6B5CEF4-A706-4279-AB24-2FF612B504D1}"/>
              </a:ext>
            </a:extLst>
          </p:cNvPr>
          <p:cNvGrpSpPr/>
          <p:nvPr/>
        </p:nvGrpSpPr>
        <p:grpSpPr>
          <a:xfrm>
            <a:off x="5892800" y="2575791"/>
            <a:ext cx="2552700" cy="2552700"/>
            <a:chOff x="5892800" y="2575791"/>
            <a:chExt cx="2552700" cy="25527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2800" y="2575791"/>
              <a:ext cx="2552700" cy="25527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1750" y="3071091"/>
              <a:ext cx="1574800" cy="1574800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8953491"/>
            <a:ext cx="6588000" cy="1738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945674" y="8559800"/>
            <a:ext cx="6362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altLang="en-US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출처 </a:t>
            </a:r>
            <a:r>
              <a:rPr lang="en-US" altLang="ko-KR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: Online Retail II - UCI Machine Learning Repository</a:t>
            </a:r>
            <a:endParaRPr lang="ko-KR" sz="1600" b="1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87200" y="9067800"/>
            <a:ext cx="53721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altLang="en-US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기간 </a:t>
            </a:r>
            <a:r>
              <a:rPr lang="en-US" altLang="ko-KR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: 2009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년 </a:t>
            </a:r>
            <a:r>
              <a:rPr lang="en-US" altLang="ko-KR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12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월  </a:t>
            </a:r>
            <a:r>
              <a:rPr lang="en-US" altLang="ko-KR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01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일부터  </a:t>
            </a:r>
            <a:r>
              <a:rPr lang="en-US" altLang="ko-KR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2011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년  </a:t>
            </a:r>
            <a:r>
              <a:rPr lang="en-US" altLang="ko-KR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12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월  </a:t>
            </a:r>
            <a:r>
              <a:rPr lang="en-US" altLang="ko-KR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09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210 NuriGothic Bold" panose="020B0600000101010101" charset="-127"/>
                <a:ea typeface="210 NuriGothic Bold" panose="020B0600000101010101" charset="-127"/>
              </a:rPr>
              <a:t>일까지</a:t>
            </a:r>
            <a:endParaRPr lang="ko-KR" sz="1600" b="1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43512" y="9436100"/>
            <a:ext cx="5115788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altLang="en-US" sz="1600" b="1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온라인 쇼핑몰 </a:t>
            </a:r>
            <a:r>
              <a:rPr lang="en-US" altLang="ko-KR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  <a:r>
              <a:rPr lang="ko-KR" altLang="en-US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판매 리스트 </a:t>
            </a:r>
            <a:r>
              <a:rPr lang="en-US" altLang="ko-KR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/ </a:t>
            </a:r>
            <a:r>
              <a:rPr lang="ko-KR" altLang="en-US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고객</a:t>
            </a:r>
            <a:r>
              <a:rPr lang="en-US" altLang="ko-KR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: </a:t>
            </a:r>
            <a:r>
              <a:rPr lang="ko-KR" altLang="en-US" sz="1600" b="1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도매상</a:t>
            </a:r>
            <a:endParaRPr lang="ko-KR" sz="1600" b="1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9334491"/>
            <a:ext cx="6588000" cy="1738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9702791"/>
            <a:ext cx="6588000" cy="17383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0B59C6AF-C90C-422F-9E47-F26A313E7C1B}"/>
              </a:ext>
            </a:extLst>
          </p:cNvPr>
          <p:cNvGrpSpPr/>
          <p:nvPr/>
        </p:nvGrpSpPr>
        <p:grpSpPr>
          <a:xfrm>
            <a:off x="10009912" y="2575791"/>
            <a:ext cx="2552700" cy="2552700"/>
            <a:chOff x="10134600" y="3589482"/>
            <a:chExt cx="2552700" cy="2552700"/>
          </a:xfrm>
        </p:grpSpPr>
        <p:pic>
          <p:nvPicPr>
            <p:cNvPr id="26" name="Picture 5">
              <a:extLst>
                <a:ext uri="{FF2B5EF4-FFF2-40B4-BE49-F238E27FC236}">
                  <a16:creationId xmlns:a16="http://schemas.microsoft.com/office/drawing/2014/main" id="{EBD516A8-1C2F-4455-BE86-9CC381BEA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4600" y="3589482"/>
              <a:ext cx="2552700" cy="2552700"/>
            </a:xfrm>
            <a:prstGeom prst="rect">
              <a:avLst/>
            </a:prstGeom>
          </p:spPr>
        </p:pic>
        <p:pic>
          <p:nvPicPr>
            <p:cNvPr id="37" name="그래픽 36" descr="사용자 단색으로 채워진">
              <a:extLst>
                <a:ext uri="{FF2B5EF4-FFF2-40B4-BE49-F238E27FC236}">
                  <a16:creationId xmlns:a16="http://schemas.microsoft.com/office/drawing/2014/main" id="{DE835D87-0647-4D4E-870E-3F9AD4D80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24350" y="4079232"/>
              <a:ext cx="1573200" cy="15732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417CF40-49C6-4566-B1B1-3A038F32F438}"/>
              </a:ext>
            </a:extLst>
          </p:cNvPr>
          <p:cNvGrpSpPr/>
          <p:nvPr/>
        </p:nvGrpSpPr>
        <p:grpSpPr>
          <a:xfrm>
            <a:off x="10251212" y="5484091"/>
            <a:ext cx="2070100" cy="711200"/>
            <a:chOff x="10251212" y="5484091"/>
            <a:chExt cx="2070100" cy="711200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0FBE6CDE-9DEC-4AE7-88D3-8E263F1D6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1212" y="5484091"/>
              <a:ext cx="2070100" cy="711200"/>
            </a:xfrm>
            <a:prstGeom prst="rect">
              <a:avLst/>
            </a:prstGeom>
          </p:spPr>
        </p:pic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DADD9AA2-BB9A-4289-A0B6-7D5389E025CC}"/>
                </a:ext>
              </a:extLst>
            </p:cNvPr>
            <p:cNvSpPr txBox="1"/>
            <p:nvPr/>
          </p:nvSpPr>
          <p:spPr>
            <a:xfrm>
              <a:off x="10429012" y="5661891"/>
              <a:ext cx="1714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3749"/>
                </a:lnSpc>
              </a:pPr>
              <a:r>
                <a:rPr lang="ko-KR" altLang="en-US" sz="2000" b="0" i="0" u="none" strike="noStrike" dirty="0">
                  <a:solidFill>
                    <a:srgbClr val="FAF5EA"/>
                  </a:solidFill>
                  <a:latin typeface="210 NuriGothic Bold" panose="020B0600000101010101" charset="-127"/>
                  <a:ea typeface="210 NuriGothic Bold" panose="020B0600000101010101" charset="-127"/>
                </a:rPr>
                <a:t>황 지 원</a:t>
              </a:r>
              <a:endParaRPr lang="ko-KR" sz="20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CC86493D-5AD3-4911-A5FD-54EE546649CD}"/>
              </a:ext>
            </a:extLst>
          </p:cNvPr>
          <p:cNvSpPr txBox="1"/>
          <p:nvPr/>
        </p:nvSpPr>
        <p:spPr>
          <a:xfrm>
            <a:off x="10105162" y="6411191"/>
            <a:ext cx="2362200" cy="96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b="1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고객 등급 분석</a:t>
            </a:r>
            <a:endParaRPr lang="ko-KR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45C086E-FC1B-49C0-A6A5-215F31D8D44B}"/>
              </a:ext>
            </a:extLst>
          </p:cNvPr>
          <p:cNvGrpSpPr/>
          <p:nvPr/>
        </p:nvGrpSpPr>
        <p:grpSpPr>
          <a:xfrm>
            <a:off x="2016988" y="5484091"/>
            <a:ext cx="2070100" cy="711200"/>
            <a:chOff x="2016988" y="5484091"/>
            <a:chExt cx="2070100" cy="711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988" y="5484091"/>
              <a:ext cx="2070100" cy="71120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2194788" y="5687291"/>
              <a:ext cx="1714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3749"/>
                </a:lnSpc>
              </a:pPr>
              <a:r>
                <a:rPr lang="ko-KR" altLang="en-US" sz="2000" dirty="0">
                  <a:solidFill>
                    <a:srgbClr val="FAF5EA"/>
                  </a:solidFill>
                  <a:latin typeface="210 NuriGothic Bold" panose="020B0600000101010101" charset="-127"/>
                  <a:ea typeface="210 NuriGothic Bold" panose="020B0600000101010101" charset="-127"/>
                </a:rPr>
                <a:t>김 현 주</a:t>
              </a:r>
              <a:endParaRPr lang="ko-KR" sz="200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70938" y="6411191"/>
            <a:ext cx="23622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b="1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상품 분석</a:t>
            </a:r>
            <a:endParaRPr lang="ko-KR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5B1379D-1827-4852-83EA-25F0F5C7DD2C}"/>
              </a:ext>
            </a:extLst>
          </p:cNvPr>
          <p:cNvGrpSpPr/>
          <p:nvPr/>
        </p:nvGrpSpPr>
        <p:grpSpPr>
          <a:xfrm>
            <a:off x="1775688" y="2575791"/>
            <a:ext cx="2552700" cy="2552700"/>
            <a:chOff x="1775688" y="2575791"/>
            <a:chExt cx="2552700" cy="25527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5688" y="2575791"/>
              <a:ext cx="2552700" cy="25527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AE880EC-BA06-40DC-9744-A337172F2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88" y="3237191"/>
              <a:ext cx="1229900" cy="12299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A65343-AA70-40E6-A7AF-3373A2339839}"/>
              </a:ext>
            </a:extLst>
          </p:cNvPr>
          <p:cNvGrpSpPr/>
          <p:nvPr/>
        </p:nvGrpSpPr>
        <p:grpSpPr>
          <a:xfrm>
            <a:off x="14368324" y="5484091"/>
            <a:ext cx="2070100" cy="711200"/>
            <a:chOff x="14368324" y="5484091"/>
            <a:chExt cx="2070100" cy="711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8324" y="5484091"/>
              <a:ext cx="2070100" cy="7112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4546124" y="5687291"/>
              <a:ext cx="1714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3749"/>
                </a:lnSpc>
              </a:pPr>
              <a:r>
                <a:rPr lang="ko-KR" altLang="en-US" sz="2000" b="0" i="0" u="none" strike="noStrike" dirty="0">
                  <a:solidFill>
                    <a:srgbClr val="FAF5EA"/>
                  </a:solidFill>
                  <a:latin typeface="210 NuriGothic Bold" panose="020B0600000101010101" charset="-127"/>
                  <a:ea typeface="210 NuriGothic Bold" panose="020B0600000101010101" charset="-127"/>
                </a:rPr>
                <a:t>김</a:t>
              </a:r>
              <a:r>
                <a:rPr lang="en-US" altLang="ko-KR" sz="2000" b="0" i="0" u="none" strike="noStrike" dirty="0">
                  <a:solidFill>
                    <a:srgbClr val="FAF5EA"/>
                  </a:solidFill>
                  <a:latin typeface="210 NuriGothic Bold" panose="020B0600000101010101" charset="-127"/>
                  <a:ea typeface="210 NuriGothic Bold" panose="020B0600000101010101" charset="-127"/>
                </a:rPr>
                <a:t> </a:t>
              </a:r>
              <a:r>
                <a:rPr lang="ko-KR" altLang="en-US" sz="2000" b="0" i="0" u="none" strike="noStrike" dirty="0">
                  <a:solidFill>
                    <a:srgbClr val="FAF5EA"/>
                  </a:solidFill>
                  <a:latin typeface="210 NuriGothic Bold" panose="020B0600000101010101" charset="-127"/>
                  <a:ea typeface="210 NuriGothic Bold" panose="020B0600000101010101" charset="-127"/>
                </a:rPr>
                <a:t>민 석</a:t>
              </a:r>
              <a:endParaRPr lang="ko-KR" sz="20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949224" y="6411191"/>
            <a:ext cx="2908300" cy="96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1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물품 구매와 환불의 </a:t>
            </a:r>
            <a:endParaRPr lang="en-US" altLang="ko-KR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210 NuriGothic Bold" panose="020B0600000101010101" charset="-127"/>
                <a:ea typeface="210 NuriGothic Bold" panose="020B0600000101010101" charset="-127"/>
              </a:rPr>
              <a:t>관계 파악</a:t>
            </a:r>
            <a:endParaRPr lang="en-US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45587AC-E76E-4E78-804F-194768BC49F8}"/>
              </a:ext>
            </a:extLst>
          </p:cNvPr>
          <p:cNvGrpSpPr/>
          <p:nvPr/>
        </p:nvGrpSpPr>
        <p:grpSpPr>
          <a:xfrm>
            <a:off x="14127024" y="2575791"/>
            <a:ext cx="2552700" cy="2552700"/>
            <a:chOff x="14127024" y="2575791"/>
            <a:chExt cx="2552700" cy="25527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7024" y="2575791"/>
              <a:ext cx="2552700" cy="2552700"/>
            </a:xfrm>
            <a:prstGeom prst="rect">
              <a:avLst/>
            </a:prstGeom>
          </p:spPr>
        </p:pic>
        <p:pic>
          <p:nvPicPr>
            <p:cNvPr id="50" name="그래픽 49" descr="프레젠테이션 막대형 차트 단색으로 채워진">
              <a:extLst>
                <a:ext uri="{FF2B5EF4-FFF2-40B4-BE49-F238E27FC236}">
                  <a16:creationId xmlns:a16="http://schemas.microsoft.com/office/drawing/2014/main" id="{7C0BF5A9-27C5-40A0-8128-DAB1B6E8F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616774" y="3149691"/>
              <a:ext cx="1573200" cy="1573200"/>
            </a:xfrm>
            <a:prstGeom prst="rect">
              <a:avLst/>
            </a:prstGeom>
          </p:spPr>
        </p:pic>
      </p:grpSp>
      <p:sp>
        <p:nvSpPr>
          <p:cNvPr id="60" name="TextBox 2">
            <a:extLst>
              <a:ext uri="{FF2B5EF4-FFF2-40B4-BE49-F238E27FC236}">
                <a16:creationId xmlns:a16="http://schemas.microsoft.com/office/drawing/2014/main" id="{A2185D6F-E88F-4130-96C5-06975B11322C}"/>
              </a:ext>
            </a:extLst>
          </p:cNvPr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FAF5EA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팀원 분담</a:t>
            </a:r>
            <a:endParaRPr lang="ko-KR" sz="4400" b="0" i="0" u="none" strike="noStrike" dirty="0">
              <a:solidFill>
                <a:srgbClr val="FAF5EA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결과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분석 결과</a:t>
            </a: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: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등급별 고객 수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12725400" y="4914900"/>
            <a:ext cx="48260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실제와 예측 비교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12725400" y="5364018"/>
            <a:ext cx="4826000" cy="16082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dirty="0">
                <a:solidFill>
                  <a:srgbClr val="333A56"/>
                </a:solidFill>
                <a:ea typeface="210 NuriGothic Regular"/>
              </a:rPr>
              <a:t>예측된 데이터는 실제와 유사한 분포를 보임</a:t>
            </a:r>
            <a:endParaRPr lang="ko-KR" sz="2400" b="0" i="0" u="none" strike="noStrike" dirty="0">
              <a:solidFill>
                <a:srgbClr val="333A56"/>
              </a:solidFill>
              <a:ea typeface="210 NuriGothic Regular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8" y="3451162"/>
            <a:ext cx="5852172" cy="43891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45116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93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결과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분석 결과</a:t>
            </a: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: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고객 등급 분류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12725400" y="3314700"/>
            <a:ext cx="48260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0" i="0" u="none" strike="noStrike" dirty="0">
                <a:solidFill>
                  <a:srgbClr val="333A56"/>
                </a:solidFill>
                <a:ea typeface="210 NuriGothic Bold"/>
              </a:rPr>
              <a:t>전체적인 흐름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2725400" y="6198177"/>
            <a:ext cx="482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 err="1">
                <a:solidFill>
                  <a:srgbClr val="333A56"/>
                </a:solidFill>
                <a:ea typeface="210 NuriGothic Bold"/>
              </a:rPr>
              <a:t>의미있는</a:t>
            </a: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 칼럼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12725400" y="3763818"/>
            <a:ext cx="4826000" cy="16082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전체적으로 </a:t>
            </a: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8 ~ 11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월에는 고객 증가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12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월과 </a:t>
            </a: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1 ~ 2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월에는 감소</a:t>
            </a:r>
            <a:endParaRPr 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725400" y="6617277"/>
            <a:ext cx="48260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Silver, Gold 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등급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800100" lvl="1" indent="-342900">
              <a:lnSpc>
                <a:spcPct val="116199"/>
              </a:lnSpc>
              <a:buFontTx/>
              <a:buChar char="-"/>
            </a:pPr>
            <a:r>
              <a:rPr lang="ko-KR" altLang="en-US" sz="24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신규유입과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 유지가 이루어 진다고 볼 수 있음</a:t>
            </a: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12099636" cy="60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81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결과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분석 결과</a:t>
            </a: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: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군집화 </a:t>
            </a: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Optima K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12725400" y="4762500"/>
            <a:ext cx="48260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2800" dirty="0">
                <a:solidFill>
                  <a:srgbClr val="333A56"/>
                </a:solidFill>
                <a:ea typeface="210 NuriGothic Bold"/>
              </a:rPr>
              <a:t>Optima K </a:t>
            </a: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찾기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12725400" y="5211617"/>
            <a:ext cx="4826000" cy="20343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Elbow Method</a:t>
            </a: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를 사용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800100" lvl="1" indent="-342900">
              <a:lnSpc>
                <a:spcPct val="116199"/>
              </a:lnSpc>
              <a:buFontTx/>
              <a:buChar char="-"/>
            </a:pP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그래프의 변곡점을 </a:t>
            </a: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Optima K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로 지정하는 방법</a:t>
            </a:r>
            <a:endParaRPr lang="en-US" altLang="ko-KR" sz="2400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Optima K: 4</a:t>
            </a:r>
            <a:endParaRPr 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5" y="2751282"/>
            <a:ext cx="7923645" cy="62561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4419247"/>
            <a:ext cx="3856503" cy="22213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945" y="6640593"/>
            <a:ext cx="3870358" cy="25282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2552700"/>
            <a:ext cx="3856503" cy="18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34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결과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분석 결과</a:t>
            </a: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: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군집화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12725400" y="3314700"/>
            <a:ext cx="4826000" cy="540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군집 분석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2725400" y="6198177"/>
            <a:ext cx="4826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0" i="0" u="none" strike="noStrike" dirty="0">
                <a:solidFill>
                  <a:srgbClr val="333A56"/>
                </a:solidFill>
                <a:ea typeface="210 NuriGothic Bold"/>
              </a:rPr>
              <a:t>방향성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12725400" y="3763817"/>
            <a:ext cx="4826000" cy="20343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대부분의 고객들은 물품당 많이 구매하지 않음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Silver, Gold </a:t>
            </a: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고객 수와 관련이 </a:t>
            </a:r>
            <a:r>
              <a:rPr lang="ko-KR" altLang="en-US" sz="2400" dirty="0" err="1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있어보임</a:t>
            </a:r>
            <a:endParaRPr 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725400" y="6617277"/>
            <a:ext cx="48260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제품의 단가는 낮고 자주 구매하도록 유도</a:t>
            </a:r>
            <a:endParaRPr lang="en-US" altLang="ko-KR" sz="2400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dirty="0">
                <a:solidFill>
                  <a:srgbClr val="333A56"/>
                </a:solidFill>
                <a:latin typeface="210 NuriGothic Regular" panose="020B0600000101010101" charset="-127"/>
                <a:ea typeface="210 NuriGothic Regular" panose="020B0600000101010101" charset="-127"/>
              </a:rPr>
              <a:t>신규 유입과 유지</a:t>
            </a:r>
            <a:endParaRPr lang="en-US" altLang="ko-KR" sz="2400" b="0" i="0" u="none" strike="noStrike" dirty="0">
              <a:solidFill>
                <a:srgbClr val="333A56"/>
              </a:solidFill>
              <a:latin typeface="210 NuriGothic Regular" panose="020B0600000101010101" charset="-127"/>
              <a:ea typeface="210 NuriGothic Regular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18" y="2552700"/>
            <a:ext cx="10853882" cy="65123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3" y="2573481"/>
            <a:ext cx="10819246" cy="64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결과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/>
          <p:cNvSpPr txBox="1"/>
          <p:nvPr/>
        </p:nvSpPr>
        <p:spPr>
          <a:xfrm>
            <a:off x="957118" y="1674091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333A56"/>
                </a:solidFill>
                <a:ea typeface="210 NuriGothic Bold"/>
              </a:rPr>
              <a:t> - </a:t>
            </a:r>
            <a:r>
              <a:rPr lang="ko-KR" altLang="en-US" sz="4000" dirty="0">
                <a:solidFill>
                  <a:srgbClr val="333A56"/>
                </a:solidFill>
                <a:ea typeface="210 NuriGothic Bold"/>
              </a:rPr>
              <a:t>결론</a:t>
            </a:r>
            <a:endParaRPr lang="ko-KR" sz="40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327443" y="3543300"/>
            <a:ext cx="5530557" cy="8430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3600" dirty="0">
                <a:solidFill>
                  <a:srgbClr val="333A56"/>
                </a:solidFill>
                <a:ea typeface="210 NuriGothic Bold"/>
              </a:rPr>
              <a:t>다음 년도를 준비한다면</a:t>
            </a:r>
            <a:r>
              <a:rPr lang="en-US" altLang="ko-KR" sz="3600" dirty="0">
                <a:solidFill>
                  <a:srgbClr val="333A56"/>
                </a:solidFill>
                <a:ea typeface="210 NuriGothic Bold"/>
              </a:rPr>
              <a:t>..</a:t>
            </a:r>
            <a:endParaRPr lang="ko-KR" sz="36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sp>
        <p:nvSpPr>
          <p:cNvPr id="26" name="TextBox 22"/>
          <p:cNvSpPr txBox="1"/>
          <p:nvPr/>
        </p:nvSpPr>
        <p:spPr>
          <a:xfrm>
            <a:off x="1327443" y="4410634"/>
            <a:ext cx="14674557" cy="31712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3200" dirty="0">
                <a:solidFill>
                  <a:srgbClr val="333A56"/>
                </a:solidFill>
                <a:ea typeface="210 NuriGothic Regular"/>
              </a:rPr>
              <a:t>단가가 싸고 많이 구매를 할 수 있도록 마케팅 전략 수립</a:t>
            </a:r>
            <a:endParaRPr lang="en-US" altLang="ko-KR" sz="3200" dirty="0">
              <a:solidFill>
                <a:srgbClr val="333A56"/>
              </a:solidFill>
              <a:ea typeface="210 NuriGothic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endParaRPr lang="en-US" altLang="ko-KR" sz="3200" b="0" i="0" u="none" strike="noStrike" dirty="0">
              <a:solidFill>
                <a:srgbClr val="333A56"/>
              </a:solidFill>
              <a:ea typeface="210 NuriGothic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3200" dirty="0" err="1">
                <a:solidFill>
                  <a:srgbClr val="333A56"/>
                </a:solidFill>
                <a:ea typeface="210 NuriGothic Regular"/>
              </a:rPr>
              <a:t>신규회원이</a:t>
            </a:r>
            <a:r>
              <a:rPr lang="ko-KR" altLang="en-US" sz="3200" dirty="0">
                <a:solidFill>
                  <a:srgbClr val="333A56"/>
                </a:solidFill>
                <a:ea typeface="210 NuriGothic Regular"/>
              </a:rPr>
              <a:t> 많이 유입되는 </a:t>
            </a:r>
            <a:r>
              <a:rPr lang="en-US" altLang="ko-KR" sz="3200" dirty="0">
                <a:solidFill>
                  <a:srgbClr val="333A56"/>
                </a:solidFill>
                <a:ea typeface="210 NuriGothic Regular"/>
              </a:rPr>
              <a:t>8 ~ 11</a:t>
            </a:r>
            <a:r>
              <a:rPr lang="ko-KR" altLang="en-US" sz="3200" dirty="0">
                <a:solidFill>
                  <a:srgbClr val="333A56"/>
                </a:solidFill>
                <a:ea typeface="210 NuriGothic Regular"/>
              </a:rPr>
              <a:t>월에는 장기 고객이 될 수 있도록 또한 </a:t>
            </a:r>
            <a:r>
              <a:rPr lang="en-US" altLang="ko-KR" sz="3200" dirty="0">
                <a:solidFill>
                  <a:srgbClr val="333A56"/>
                </a:solidFill>
                <a:ea typeface="210 NuriGothic Regular"/>
              </a:rPr>
              <a:t>12</a:t>
            </a:r>
            <a:r>
              <a:rPr lang="ko-KR" altLang="en-US" sz="3200" dirty="0">
                <a:solidFill>
                  <a:srgbClr val="333A56"/>
                </a:solidFill>
                <a:ea typeface="210 NuriGothic Regular"/>
              </a:rPr>
              <a:t>월에 고객수가 줄어 들지 않도록 관리</a:t>
            </a:r>
            <a:endParaRPr lang="ko-KR" sz="3200" b="0" i="0" u="none" strike="noStrike" dirty="0">
              <a:solidFill>
                <a:srgbClr val="333A56"/>
              </a:solidFill>
              <a:ea typeface="210 Nuri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3199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김민석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0" y="8026400"/>
            <a:ext cx="838200" cy="609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9" name="TextBox 2">
            <a:extLst>
              <a:ext uri="{FF2B5EF4-FFF2-40B4-BE49-F238E27FC236}">
                <a16:creationId xmlns:a16="http://schemas.microsoft.com/office/drawing/2014/main" id="{9B79C0D7-E040-4EA7-A544-86A01571F43D}"/>
              </a:ext>
            </a:extLst>
          </p:cNvPr>
          <p:cNvSpPr txBox="1"/>
          <p:nvPr/>
        </p:nvSpPr>
        <p:spPr>
          <a:xfrm>
            <a:off x="895350" y="2149475"/>
            <a:ext cx="7175500" cy="2241550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dirty="0">
                <a:solidFill>
                  <a:srgbClr val="333A56"/>
                </a:solidFill>
                <a:ea typeface="210 NuriGothic Bold"/>
              </a:rPr>
              <a:t>물품 구매와 환불의 관계 파악</a:t>
            </a:r>
            <a:endParaRPr lang="ko-KR" sz="72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77900" y="990600"/>
            <a:ext cx="7175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주제 선정 이유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1358900"/>
            <a:ext cx="133985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3619500" y="6502400"/>
            <a:ext cx="58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FAF5EA"/>
                </a:solidFill>
                <a:latin typeface="210 NuriGothic Bold"/>
              </a:rPr>
              <a:t>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18800" y="6477000"/>
            <a:ext cx="368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endParaRPr lang="en-US" sz="3000" b="0" i="0" u="none" strike="noStrike" dirty="0">
              <a:solidFill>
                <a:srgbClr val="333A56">
                  <a:alpha val="40000"/>
                </a:srgbClr>
              </a:solidFill>
              <a:latin typeface="210 NuriGothic Bold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6ED89FB-CABD-43BA-B1B0-10B1599A8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42" y="-40631"/>
            <a:ext cx="15544800" cy="10368262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F4B04019-6547-4FE6-8F38-E2E7246F4720}"/>
              </a:ext>
            </a:extLst>
          </p:cNvPr>
          <p:cNvSpPr/>
          <p:nvPr/>
        </p:nvSpPr>
        <p:spPr>
          <a:xfrm>
            <a:off x="5406886" y="2286000"/>
            <a:ext cx="7470913" cy="47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물건이 마음에 </a:t>
            </a:r>
            <a:r>
              <a:rPr lang="ko-KR" altLang="en-US" sz="3200" dirty="0" err="1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안들면</a:t>
            </a:r>
            <a:r>
              <a:rPr lang="en-US" altLang="ko-KR" sz="32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?</a:t>
            </a:r>
          </a:p>
          <a:p>
            <a:pPr algn="ctr"/>
            <a:endParaRPr lang="en-US" altLang="ko-KR" sz="1000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algn="ctr"/>
            <a:r>
              <a:rPr lang="ko-KR" altLang="en-US" sz="8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환불</a:t>
            </a:r>
            <a:r>
              <a:rPr lang="en-US" altLang="ko-KR" sz="8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!!</a:t>
            </a:r>
            <a:endParaRPr lang="en-US" altLang="ko-KR" sz="3200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algn="ctr"/>
            <a:endParaRPr lang="en-US" altLang="ko-KR" sz="1000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  <a:p>
            <a:pPr algn="ctr"/>
            <a:r>
              <a:rPr lang="ko-KR" altLang="en-US" sz="32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소비자의 환불 패턴을 </a:t>
            </a:r>
            <a:r>
              <a:rPr lang="ko-KR" altLang="en-US" sz="3200" dirty="0" err="1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알아보려함</a:t>
            </a:r>
            <a:endParaRPr lang="en-US" altLang="ko-KR" sz="3200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42FB92E-902C-46D0-BE12-88929598B723}"/>
              </a:ext>
            </a:extLst>
          </p:cNvPr>
          <p:cNvSpPr/>
          <p:nvPr/>
        </p:nvSpPr>
        <p:spPr>
          <a:xfrm>
            <a:off x="4071867" y="8664457"/>
            <a:ext cx="10140949" cy="633600"/>
          </a:xfrm>
          <a:prstGeom prst="rect">
            <a:avLst/>
          </a:prstGeom>
          <a:noFill/>
          <a:ln>
            <a:solidFill>
              <a:srgbClr val="333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출처  </a:t>
            </a:r>
            <a:r>
              <a:rPr lang="en-US" altLang="ko-KR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|  </a:t>
            </a:r>
            <a:r>
              <a:rPr lang="en-US" altLang="ko-KR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  <a:hlinkClick r:id="rId4"/>
              </a:rPr>
              <a:t>https://archive.ics.uci.edu/dataset/352/online+retail </a:t>
            </a:r>
            <a:endParaRPr lang="ko-KR" altLang="en-US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77900" y="990600"/>
            <a:ext cx="7175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333A56"/>
                </a:solidFill>
                <a:ea typeface="210 NuriGothic Bold"/>
              </a:rPr>
              <a:t>데이터 </a:t>
            </a:r>
            <a:r>
              <a:rPr lang="ko-KR" altLang="en-US" sz="4400" b="0" i="0" u="none" strike="noStrike" dirty="0" err="1">
                <a:solidFill>
                  <a:srgbClr val="333A56"/>
                </a:solidFill>
                <a:ea typeface="210 NuriGothic Bold"/>
              </a:rPr>
              <a:t>전처리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1358900"/>
            <a:ext cx="133985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3619500" y="6502400"/>
            <a:ext cx="58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FAF5EA"/>
                </a:solidFill>
                <a:latin typeface="210 NuriGothic Bold"/>
              </a:rPr>
              <a:t>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18800" y="6477000"/>
            <a:ext cx="368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endParaRPr lang="en-US" sz="3000" b="0" i="0" u="none" strike="noStrike" dirty="0">
              <a:solidFill>
                <a:srgbClr val="333A56">
                  <a:alpha val="40000"/>
                </a:srgbClr>
              </a:solidFill>
              <a:latin typeface="210 NuriGothic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44A159-910B-4EB6-89D0-CADDB4DC8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118139"/>
            <a:ext cx="11163300" cy="37973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69BDBC00-AF8C-46C6-BD25-876BC1C68DAC}"/>
              </a:ext>
            </a:extLst>
          </p:cNvPr>
          <p:cNvSpPr/>
          <p:nvPr/>
        </p:nvSpPr>
        <p:spPr>
          <a:xfrm>
            <a:off x="10820400" y="2400300"/>
            <a:ext cx="1219200" cy="1371600"/>
          </a:xfrm>
          <a:prstGeom prst="frame">
            <a:avLst>
              <a:gd name="adj1" fmla="val 3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203A0B-FBE4-4ED9-BDCD-5A92AE3AD97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2039600" y="3086100"/>
            <a:ext cx="1219200" cy="12700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AE26B9-E2C2-42A6-8ACB-D52CDB612A7F}"/>
              </a:ext>
            </a:extLst>
          </p:cNvPr>
          <p:cNvSpPr txBox="1"/>
          <p:nvPr/>
        </p:nvSpPr>
        <p:spPr>
          <a:xfrm>
            <a:off x="13283095" y="2313970"/>
            <a:ext cx="2389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영국 데이터만 추출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8117A7B9-3FFF-4B36-8D77-1412F6612255}"/>
              </a:ext>
            </a:extLst>
          </p:cNvPr>
          <p:cNvSpPr/>
          <p:nvPr/>
        </p:nvSpPr>
        <p:spPr>
          <a:xfrm>
            <a:off x="1676400" y="2171701"/>
            <a:ext cx="838200" cy="3276600"/>
          </a:xfrm>
          <a:prstGeom prst="frame">
            <a:avLst>
              <a:gd name="adj1" fmla="val 3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75AEB68E-5D11-42A7-B1F8-B581CD647D21}"/>
              </a:ext>
            </a:extLst>
          </p:cNvPr>
          <p:cNvSpPr/>
          <p:nvPr/>
        </p:nvSpPr>
        <p:spPr>
          <a:xfrm>
            <a:off x="6705600" y="2156792"/>
            <a:ext cx="838200" cy="3276600"/>
          </a:xfrm>
          <a:prstGeom prst="frame">
            <a:avLst>
              <a:gd name="adj1" fmla="val 3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068A642E-A3CE-43ED-A2F6-8D3D09218FE3}"/>
              </a:ext>
            </a:extLst>
          </p:cNvPr>
          <p:cNvSpPr/>
          <p:nvPr/>
        </p:nvSpPr>
        <p:spPr>
          <a:xfrm>
            <a:off x="8953500" y="2171701"/>
            <a:ext cx="838200" cy="3276600"/>
          </a:xfrm>
          <a:prstGeom prst="frame">
            <a:avLst>
              <a:gd name="adj1" fmla="val 3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EA8AAE-22D4-4C3C-AB49-E1E886685A3B}"/>
              </a:ext>
            </a:extLst>
          </p:cNvPr>
          <p:cNvSpPr/>
          <p:nvPr/>
        </p:nvSpPr>
        <p:spPr>
          <a:xfrm>
            <a:off x="6533046" y="6933923"/>
            <a:ext cx="5181600" cy="660400"/>
          </a:xfrm>
          <a:prstGeom prst="rect">
            <a:avLst/>
          </a:prstGeom>
          <a:solidFill>
            <a:srgbClr val="FAF5EA"/>
          </a:solidFill>
          <a:ln>
            <a:solidFill>
              <a:srgbClr val="333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InvoiceNo</a:t>
            </a:r>
            <a:r>
              <a:rPr lang="ko-KR" altLang="en-US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에 </a:t>
            </a:r>
            <a:r>
              <a:rPr lang="en-US" altLang="ko-KR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‘C’</a:t>
            </a:r>
            <a:r>
              <a:rPr lang="ko-KR" altLang="en-US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가 포함되면 환불</a:t>
            </a:r>
            <a:endParaRPr lang="en-US" altLang="ko-KR" sz="2400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5CAA30-D4DE-4E13-98FD-8934EB1B6E37}"/>
              </a:ext>
            </a:extLst>
          </p:cNvPr>
          <p:cNvSpPr/>
          <p:nvPr/>
        </p:nvSpPr>
        <p:spPr>
          <a:xfrm>
            <a:off x="3429000" y="7920933"/>
            <a:ext cx="5181600" cy="660400"/>
          </a:xfrm>
          <a:prstGeom prst="rect">
            <a:avLst/>
          </a:prstGeom>
          <a:solidFill>
            <a:srgbClr val="FAF5EA"/>
          </a:solidFill>
          <a:ln>
            <a:solidFill>
              <a:srgbClr val="333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InvoiceNo</a:t>
            </a:r>
            <a:r>
              <a:rPr lang="ko-KR" altLang="en-US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에서 </a:t>
            </a:r>
            <a:r>
              <a:rPr lang="en-US" altLang="ko-KR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‘C’</a:t>
            </a:r>
            <a:r>
              <a:rPr lang="ko-KR" altLang="en-US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를 제거</a:t>
            </a:r>
            <a:endParaRPr lang="en-US" altLang="ko-KR" sz="2400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338C182-2396-4748-9C52-EA7FCB3F42F3}"/>
                  </a:ext>
                </a:extLst>
              </p:cNvPr>
              <p:cNvSpPr/>
              <p:nvPr/>
            </p:nvSpPr>
            <p:spPr>
              <a:xfrm>
                <a:off x="977900" y="6274077"/>
                <a:ext cx="5181600" cy="990046"/>
              </a:xfrm>
              <a:prstGeom prst="rect">
                <a:avLst/>
              </a:prstGeom>
              <a:solidFill>
                <a:srgbClr val="FAF5EA"/>
              </a:solidFill>
              <a:ln>
                <a:solidFill>
                  <a:srgbClr val="333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err="1">
                    <a:solidFill>
                      <a:srgbClr val="333A56"/>
                    </a:solidFill>
                    <a:latin typeface="210 NuriGothic Bold" panose="020B0600000101010101" charset="-127"/>
                    <a:ea typeface="210 NuriGothic Bold" panose="020B0600000101010101" charset="-127"/>
                  </a:rPr>
                  <a:t>UnitPrice</a:t>
                </a:r>
                <a:r>
                  <a:rPr lang="ko-KR" altLang="en-US" sz="2400" dirty="0">
                    <a:solidFill>
                      <a:srgbClr val="333A56"/>
                    </a:solidFill>
                    <a:latin typeface="210 NuriGothic Bold" panose="020B0600000101010101" charset="-127"/>
                    <a:ea typeface="210 NuriGothic Bold" panose="020B0600000101010101" charset="-127"/>
                  </a:rPr>
                  <a:t>를 미국 달러로 변경</a:t>
                </a:r>
                <a:endParaRPr lang="en-US" altLang="ko-KR" sz="2400" dirty="0">
                  <a:solidFill>
                    <a:srgbClr val="333A56"/>
                  </a:solidFill>
                  <a:latin typeface="210 NuriGothic Bold" panose="020B0600000101010101" charset="-127"/>
                  <a:ea typeface="210 NuriGothic Bold" panose="020B0600000101010101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333A56"/>
                    </a:solidFill>
                    <a:latin typeface="210 NuriGothic Bold" panose="020B0600000101010101" charset="-127"/>
                    <a:ea typeface="210 NuriGothic Bold" panose="020B0600000101010101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333A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rgbClr val="333A56"/>
                    </a:solidFill>
                    <a:latin typeface="210 NuriGothic Bold" panose="020B0600000101010101" charset="-127"/>
                    <a:ea typeface="210 NuriGothic Bold" panose="020B0600000101010101" charset="-127"/>
                  </a:rPr>
                  <a:t>1.31)</a:t>
                </a: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338C182-2396-4748-9C52-EA7FCB3F4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00" y="6274077"/>
                <a:ext cx="5181600" cy="990046"/>
              </a:xfrm>
              <a:prstGeom prst="rect">
                <a:avLst/>
              </a:prstGeom>
              <a:blipFill>
                <a:blip r:embed="rId4"/>
                <a:stretch>
                  <a:fillRect b="-5389"/>
                </a:stretch>
              </a:blipFill>
              <a:ln>
                <a:solidFill>
                  <a:srgbClr val="333A5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CA25AD-680C-4D51-8EBD-BABDC1D18B20}"/>
              </a:ext>
            </a:extLst>
          </p:cNvPr>
          <p:cNvSpPr/>
          <p:nvPr/>
        </p:nvSpPr>
        <p:spPr>
          <a:xfrm>
            <a:off x="6159500" y="8907943"/>
            <a:ext cx="5181600" cy="904734"/>
          </a:xfrm>
          <a:prstGeom prst="rect">
            <a:avLst/>
          </a:prstGeom>
          <a:solidFill>
            <a:srgbClr val="FAF5EA"/>
          </a:solidFill>
          <a:ln>
            <a:solidFill>
              <a:srgbClr val="333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Quantity</a:t>
            </a:r>
            <a:r>
              <a:rPr lang="ko-KR" altLang="en-US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와 </a:t>
            </a:r>
            <a:r>
              <a:rPr lang="en-US" altLang="ko-KR" sz="2400" dirty="0" err="1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UnitPrice</a:t>
            </a:r>
            <a:r>
              <a:rPr lang="ko-KR" altLang="en-US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를 곱한 </a:t>
            </a:r>
            <a:r>
              <a:rPr lang="en-US" altLang="ko-KR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Price</a:t>
            </a:r>
            <a:r>
              <a:rPr lang="ko-KR" altLang="en-US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컬럼을 추가</a:t>
            </a:r>
            <a:endParaRPr lang="en-US" altLang="ko-KR" sz="2400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2AAF50-58B1-4998-8726-465B879BAC45}"/>
              </a:ext>
            </a:extLst>
          </p:cNvPr>
          <p:cNvSpPr/>
          <p:nvPr/>
        </p:nvSpPr>
        <p:spPr>
          <a:xfrm>
            <a:off x="12039600" y="9321104"/>
            <a:ext cx="5181600" cy="660400"/>
          </a:xfrm>
          <a:prstGeom prst="rect">
            <a:avLst/>
          </a:prstGeom>
          <a:solidFill>
            <a:srgbClr val="FAF5EA"/>
          </a:solidFill>
          <a:ln>
            <a:solidFill>
              <a:srgbClr val="333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Quantity</a:t>
            </a:r>
            <a:r>
              <a:rPr lang="ko-KR" altLang="en-US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와 </a:t>
            </a:r>
            <a:r>
              <a:rPr lang="en-US" altLang="ko-KR" sz="2400" dirty="0" err="1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UnitPrice</a:t>
            </a:r>
            <a:r>
              <a:rPr lang="ko-KR" altLang="en-US" sz="24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를 합침</a:t>
            </a:r>
            <a:endParaRPr lang="en-US" altLang="ko-KR" sz="2400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819D270-1324-4783-8B9C-5A4D93F7F4E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159500" y="6477000"/>
            <a:ext cx="2964346" cy="456923"/>
          </a:xfrm>
          <a:prstGeom prst="bentConnector2">
            <a:avLst/>
          </a:prstGeom>
          <a:ln w="92075">
            <a:solidFill>
              <a:srgbClr val="333A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DEA90BB-FBD4-401E-9D1E-88FC70B4E827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rot="5400000">
            <a:off x="7408518" y="6205605"/>
            <a:ext cx="326610" cy="3104046"/>
          </a:xfrm>
          <a:prstGeom prst="bentConnector3">
            <a:avLst/>
          </a:prstGeom>
          <a:ln w="92075">
            <a:solidFill>
              <a:srgbClr val="333A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B2A0263-51D1-4D25-9AB4-65B8FFEFF4A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610600" y="8251133"/>
            <a:ext cx="609600" cy="676967"/>
          </a:xfrm>
          <a:prstGeom prst="bentConnector2">
            <a:avLst/>
          </a:prstGeom>
          <a:ln w="92075">
            <a:solidFill>
              <a:srgbClr val="333A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9DA0A06-74E9-4CA1-92C0-98C333D40F7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1341100" y="9360310"/>
            <a:ext cx="698500" cy="290994"/>
          </a:xfrm>
          <a:prstGeom prst="bentConnector3">
            <a:avLst/>
          </a:prstGeom>
          <a:ln w="92075">
            <a:solidFill>
              <a:srgbClr val="333A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915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77900" y="990600"/>
            <a:ext cx="7175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결과 분석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1358900"/>
            <a:ext cx="133985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3619500" y="6502400"/>
            <a:ext cx="58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FAF5EA"/>
                </a:solidFill>
                <a:latin typeface="210 NuriGothic Bold"/>
              </a:rPr>
              <a:t>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18800" y="6477000"/>
            <a:ext cx="368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endParaRPr lang="en-US" sz="3000" b="0" i="0" u="none" strike="noStrike" dirty="0">
              <a:solidFill>
                <a:srgbClr val="333A56">
                  <a:alpha val="40000"/>
                </a:srgbClr>
              </a:solidFill>
              <a:latin typeface="210 NuriGothic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B189DA-15D7-453A-BCA2-5F8C01D302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31" y="1739900"/>
            <a:ext cx="9541538" cy="73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2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77900" y="990600"/>
            <a:ext cx="7175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결과 분석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1358900"/>
            <a:ext cx="133985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3619500" y="6502400"/>
            <a:ext cx="58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FAF5EA"/>
                </a:solidFill>
                <a:latin typeface="210 NuriGothic Bold"/>
              </a:rPr>
              <a:t>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18800" y="6477000"/>
            <a:ext cx="368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endParaRPr lang="en-US" sz="3000" b="0" i="0" u="none" strike="noStrike" dirty="0">
              <a:solidFill>
                <a:srgbClr val="333A56">
                  <a:alpha val="40000"/>
                </a:srgbClr>
              </a:solidFill>
              <a:latin typeface="210 NuriGothic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847FBD-0152-4275-A3D0-4745E2CD304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00" y="1944654"/>
            <a:ext cx="9540000" cy="73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5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3335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16" name="Picture 4">
            <a:extLst>
              <a:ext uri="{FF2B5EF4-FFF2-40B4-BE49-F238E27FC236}">
                <a16:creationId xmlns:a16="http://schemas.microsoft.com/office/drawing/2014/main" id="{115334FF-488A-4A9B-87F8-8EF4E6BB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8953500"/>
            <a:ext cx="13995400" cy="12700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711451DF-18EB-498E-9B01-FB6C5D35FC63}"/>
              </a:ext>
            </a:extLst>
          </p:cNvPr>
          <p:cNvSpPr txBox="1"/>
          <p:nvPr/>
        </p:nvSpPr>
        <p:spPr>
          <a:xfrm>
            <a:off x="3921125" y="3257176"/>
            <a:ext cx="1044575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01</a:t>
            </a:r>
            <a:r>
              <a:rPr lang="en-US" altLang="ko-KR" sz="8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.</a:t>
            </a:r>
            <a:r>
              <a:rPr lang="en-US" altLang="ko-KR" sz="8000" b="1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 </a:t>
            </a: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333A56"/>
                </a:solidFill>
                <a:effectLst/>
                <a:uLnTx/>
                <a:uFillTx/>
                <a:latin typeface="210 NuriGothic Bold" panose="020B0600000101010101" charset="-127"/>
                <a:ea typeface="210 NuriGothic Bold" panose="020B0600000101010101" charset="-127"/>
              </a:rPr>
              <a:t>상품 분석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7A1F5941-6DA0-4564-A27F-A6CEF0DCADF5}"/>
              </a:ext>
            </a:extLst>
          </p:cNvPr>
          <p:cNvSpPr txBox="1"/>
          <p:nvPr/>
        </p:nvSpPr>
        <p:spPr>
          <a:xfrm>
            <a:off x="3921125" y="5968252"/>
            <a:ext cx="1044575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김현주</a:t>
            </a:r>
            <a:endParaRPr kumimoji="0" lang="ko-KR" altLang="en-US" sz="5000" i="0" u="none" strike="noStrike" kern="1200" cap="none" spc="0" normalizeH="0" baseline="0" noProof="0" dirty="0">
              <a:ln>
                <a:noFill/>
              </a:ln>
              <a:solidFill>
                <a:srgbClr val="333A56"/>
              </a:solidFill>
              <a:effectLst/>
              <a:uLnTx/>
              <a:uFillTx/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810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77900" y="990600"/>
            <a:ext cx="7175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333A56"/>
                </a:solidFill>
                <a:ea typeface="210 NuriGothic Bold"/>
              </a:rPr>
              <a:t>결과 분석</a:t>
            </a:r>
            <a:endParaRPr lang="ko-KR" sz="44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1358900"/>
            <a:ext cx="133985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3619500" y="6502400"/>
            <a:ext cx="58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>
                <a:solidFill>
                  <a:srgbClr val="FAF5EA"/>
                </a:solidFill>
                <a:latin typeface="210 NuriGothic Bold"/>
              </a:rPr>
              <a:t>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18800" y="6477000"/>
            <a:ext cx="368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endParaRPr lang="en-US" sz="3000" b="0" i="0" u="none" strike="noStrike" dirty="0">
              <a:solidFill>
                <a:srgbClr val="333A56">
                  <a:alpha val="40000"/>
                </a:srgbClr>
              </a:solidFill>
              <a:latin typeface="210 NuriGothic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7BA86D-C70C-4FC3-A045-CC3BAF823FA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6300"/>
            <a:ext cx="9136800" cy="6988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087448-E93F-471B-8DFB-967590B7B1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61" y="2146300"/>
            <a:ext cx="9136800" cy="698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5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271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FAF5EA"/>
                </a:solidFill>
                <a:ea typeface="210 NuriGothic Bold"/>
              </a:rPr>
              <a:t>결론 정리</a:t>
            </a:r>
            <a:endParaRPr lang="ko-KR" sz="44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0" y="2844800"/>
            <a:ext cx="3365500" cy="336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35" y="4356100"/>
            <a:ext cx="2882900" cy="63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78000" y="5080000"/>
            <a:ext cx="46482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구매한 물품의 종류가 다양할수록</a:t>
            </a:r>
            <a:endParaRPr lang="en-US" altLang="ko-KR" sz="1800" b="0" i="0" u="none" strike="noStrike" dirty="0">
              <a:solidFill>
                <a:srgbClr val="FAF5EA"/>
              </a:solidFill>
              <a:highlight>
                <a:srgbClr val="333A56"/>
              </a:highlight>
              <a:ea typeface="210 NuriGothic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환불비율이 낮아짐</a:t>
            </a:r>
            <a:endParaRPr lang="ko-KR" sz="1800" b="0" i="0" u="none" strike="noStrike" dirty="0">
              <a:solidFill>
                <a:srgbClr val="FAF5EA"/>
              </a:solidFill>
              <a:highlight>
                <a:srgbClr val="333A56"/>
              </a:highlight>
              <a:ea typeface="210 NuriGothic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1371600"/>
            <a:ext cx="141224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83500" y="3619500"/>
            <a:ext cx="2946400" cy="185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800" b="0" i="0" u="none" strike="noStrike" dirty="0">
                <a:solidFill>
                  <a:srgbClr val="333A56"/>
                </a:solidFill>
                <a:ea typeface="210 NuriGothic Bold"/>
              </a:rPr>
              <a:t>상품의 다양성을</a:t>
            </a:r>
            <a:endParaRPr lang="en-US" altLang="ko-KR" sz="2800" b="0" i="0" u="none" strike="noStrike" dirty="0">
              <a:solidFill>
                <a:srgbClr val="333A56"/>
              </a:solidFill>
              <a:ea typeface="210 NuriGothic Bold"/>
            </a:endParaRPr>
          </a:p>
          <a:p>
            <a:pPr lvl="0" algn="ctr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갖추고</a:t>
            </a:r>
            <a:endParaRPr lang="en-US" altLang="ko-KR" sz="2800" dirty="0">
              <a:solidFill>
                <a:srgbClr val="333A56"/>
              </a:solidFill>
              <a:ea typeface="210 NuriGothic Bold"/>
            </a:endParaRPr>
          </a:p>
          <a:p>
            <a:pPr lvl="0" algn="ctr">
              <a:lnSpc>
                <a:spcPct val="103749"/>
              </a:lnSpc>
            </a:pPr>
            <a:r>
              <a:rPr lang="ko-KR" altLang="en-US" sz="2800" b="0" i="0" u="none" strike="noStrike" dirty="0">
                <a:solidFill>
                  <a:srgbClr val="333A56"/>
                </a:solidFill>
                <a:ea typeface="210 NuriGothic Bold"/>
              </a:rPr>
              <a:t>합리적인 가격대를</a:t>
            </a:r>
            <a:endParaRPr lang="en-US" altLang="ko-KR" sz="2800" b="0" i="0" u="none" strike="noStrike" dirty="0">
              <a:solidFill>
                <a:srgbClr val="333A56"/>
              </a:solidFill>
              <a:ea typeface="210 NuriGothic Bold"/>
            </a:endParaRPr>
          </a:p>
          <a:p>
            <a:pPr lvl="0" algn="ctr">
              <a:lnSpc>
                <a:spcPct val="103749"/>
              </a:lnSpc>
            </a:pPr>
            <a:r>
              <a:rPr lang="ko-KR" altLang="en-US" sz="2800" b="0" i="0" u="none" strike="noStrike" dirty="0">
                <a:solidFill>
                  <a:srgbClr val="333A56"/>
                </a:solidFill>
                <a:ea typeface="210 NuriGothic Bold"/>
              </a:rPr>
              <a:t>맞춰야 </a:t>
            </a:r>
            <a:r>
              <a:rPr lang="ko-KR" altLang="en-US" sz="2800" b="0" i="0" u="none" strike="noStrike" dirty="0" err="1">
                <a:solidFill>
                  <a:srgbClr val="333A56"/>
                </a:solidFill>
                <a:ea typeface="210 NuriGothic Bold"/>
              </a:rPr>
              <a:t>할것</a:t>
            </a:r>
            <a:r>
              <a:rPr lang="ko-KR" altLang="en-US" sz="2800" b="0" i="0" u="none" strike="noStrike" dirty="0">
                <a:solidFill>
                  <a:srgbClr val="333A56"/>
                </a:solidFill>
                <a:ea typeface="210 NuriGothic Bold"/>
              </a:rPr>
              <a:t> 같다</a:t>
            </a:r>
            <a:endParaRPr 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065" y="4337878"/>
            <a:ext cx="28829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81665" y="4490278"/>
            <a:ext cx="240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ea typeface="210 NuriGothic Bold"/>
              </a:rPr>
              <a:t>가격 분포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64900" y="5067300"/>
            <a:ext cx="56134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주로 소매 위주의 거래가 진행되었으며</a:t>
            </a:r>
            <a:endParaRPr lang="en-US" altLang="ko-KR" sz="1800" b="0" i="0" u="none" strike="noStrike" dirty="0">
              <a:solidFill>
                <a:srgbClr val="FAF5EA"/>
              </a:solidFill>
              <a:highlight>
                <a:srgbClr val="333A56"/>
              </a:highlight>
              <a:ea typeface="210 NuriGothic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가격 단가 또한 낮은 것이 대부분이다</a:t>
            </a:r>
            <a:endParaRPr lang="ko-KR" sz="1800" b="0" i="0" u="none" strike="noStrike" dirty="0">
              <a:solidFill>
                <a:srgbClr val="FAF5EA"/>
              </a:solidFill>
              <a:highlight>
                <a:srgbClr val="333A56"/>
              </a:highlight>
              <a:ea typeface="210 NuriGothic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7505700"/>
            <a:ext cx="28829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924800" y="7670800"/>
            <a:ext cx="240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ea typeface="210 NuriGothic Bold"/>
              </a:rPr>
              <a:t>환불 가격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99200" y="8534400"/>
            <a:ext cx="5702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환불이 진행된 물품들의 가격은</a:t>
            </a:r>
            <a:endParaRPr lang="en-US" altLang="ko-KR" sz="1800" b="0" i="0" u="none" strike="noStrike" dirty="0">
              <a:solidFill>
                <a:srgbClr val="FAF5EA"/>
              </a:solidFill>
              <a:highlight>
                <a:srgbClr val="333A56"/>
              </a:highlight>
              <a:ea typeface="210 NuriGothic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대부분 초저가 상품이다</a:t>
            </a:r>
            <a:r>
              <a:rPr lang="en-US" altLang="ko-KR" dirty="0">
                <a:solidFill>
                  <a:srgbClr val="FAF5EA"/>
                </a:solidFill>
                <a:highlight>
                  <a:srgbClr val="333A56"/>
                </a:highlight>
                <a:ea typeface="210 NuriGothic Regular"/>
              </a:rPr>
              <a:t>.</a:t>
            </a:r>
            <a:endParaRPr lang="ko-KR" sz="1800" b="0" i="0" u="none" strike="noStrike" dirty="0">
              <a:solidFill>
                <a:srgbClr val="FAF5EA"/>
              </a:solidFill>
              <a:highlight>
                <a:srgbClr val="333A56"/>
              </a:highlight>
              <a:ea typeface="210 NuriGothic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324600" y="4191000"/>
            <a:ext cx="9017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061700" y="4191000"/>
            <a:ext cx="901700" cy="901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5400000">
            <a:off x="8712200" y="6464300"/>
            <a:ext cx="901700" cy="901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80635" y="4508500"/>
            <a:ext cx="240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ea typeface="210 NuriGothic Bold"/>
              </a:rPr>
              <a:t>환불 비율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9DA90CB-9911-4878-8480-66CC303DBF43}"/>
              </a:ext>
            </a:extLst>
          </p:cNvPr>
          <p:cNvSpPr txBox="1"/>
          <p:nvPr/>
        </p:nvSpPr>
        <p:spPr>
          <a:xfrm>
            <a:off x="977900" y="9271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FAF5EA"/>
                </a:solidFill>
                <a:ea typeface="210 NuriGothic Bold"/>
              </a:rPr>
              <a:t>최종 결론</a:t>
            </a:r>
            <a:endParaRPr lang="ko-KR" sz="44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E01F1A1-E947-4FCB-BEED-731219F3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0" y="4152900"/>
            <a:ext cx="3365500" cy="33655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35218C2-71F6-4150-9587-95AEF3EA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5575300"/>
            <a:ext cx="2882900" cy="6350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C0561E0-67BD-453C-99BE-F0F0C3012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1371600"/>
            <a:ext cx="14122400" cy="1270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8EB24F7F-9859-4625-944D-D38E1CF638F4}"/>
              </a:ext>
            </a:extLst>
          </p:cNvPr>
          <p:cNvSpPr txBox="1"/>
          <p:nvPr/>
        </p:nvSpPr>
        <p:spPr>
          <a:xfrm>
            <a:off x="7689850" y="4927600"/>
            <a:ext cx="2946400" cy="185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800" b="0" i="0" u="none" strike="noStrike" dirty="0">
                <a:solidFill>
                  <a:srgbClr val="333A56"/>
                </a:solidFill>
                <a:ea typeface="210 NuriGothic Bold"/>
              </a:rPr>
              <a:t>효과적인</a:t>
            </a:r>
            <a:endParaRPr lang="en-US" altLang="ko-KR" sz="2800" b="0" i="0" u="none" strike="noStrike" dirty="0">
              <a:solidFill>
                <a:srgbClr val="333A56"/>
              </a:solidFill>
              <a:ea typeface="210 NuriGothic Bold"/>
            </a:endParaRPr>
          </a:p>
          <a:p>
            <a:pPr lvl="0" algn="ctr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판매전략 </a:t>
            </a:r>
            <a:endParaRPr lang="en-US" altLang="ko-KR" sz="2800" dirty="0">
              <a:solidFill>
                <a:srgbClr val="333A56"/>
              </a:solidFill>
              <a:ea typeface="210 NuriGothic Bold"/>
            </a:endParaRPr>
          </a:p>
          <a:p>
            <a:pPr lvl="0" algn="ctr">
              <a:lnSpc>
                <a:spcPct val="103749"/>
              </a:lnSpc>
            </a:pPr>
            <a:r>
              <a:rPr lang="ko-KR" altLang="en-US" sz="2800" dirty="0">
                <a:solidFill>
                  <a:srgbClr val="333A56"/>
                </a:solidFill>
                <a:ea typeface="210 NuriGothic Bold"/>
              </a:rPr>
              <a:t>수립 필요</a:t>
            </a:r>
            <a:endParaRPr lang="en-US" altLang="ko-KR" sz="2800" b="0" i="0" u="none" strike="noStrike" dirty="0">
              <a:solidFill>
                <a:srgbClr val="333A56"/>
              </a:solidFill>
              <a:ea typeface="210 NuriGothic Bold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FAEBE2B-0293-4A0B-80EE-1E7BB869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0" y="5575300"/>
            <a:ext cx="2882900" cy="6350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D8D7ACD4-AE5B-46AA-A2C4-899BDD1A6AAC}"/>
              </a:ext>
            </a:extLst>
          </p:cNvPr>
          <p:cNvSpPr txBox="1"/>
          <p:nvPr/>
        </p:nvSpPr>
        <p:spPr>
          <a:xfrm>
            <a:off x="12823825" y="5715000"/>
            <a:ext cx="27241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dirty="0" err="1">
                <a:solidFill>
                  <a:srgbClr val="FAF5EA"/>
                </a:solidFill>
                <a:ea typeface="210 NuriGothic Bold"/>
              </a:rPr>
              <a:t>마케팅및</a:t>
            </a:r>
            <a:r>
              <a:rPr lang="ko-KR" altLang="en-US" sz="2000" dirty="0">
                <a:solidFill>
                  <a:srgbClr val="FAF5EA"/>
                </a:solidFill>
                <a:ea typeface="210 NuriGothic Bold"/>
              </a:rPr>
              <a:t> 판매 시기 조정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4301514F-D245-4A3D-865D-0AC921AC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8813800"/>
            <a:ext cx="2882900" cy="635000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4FD64F46-9033-4978-A60B-F42155741916}"/>
              </a:ext>
            </a:extLst>
          </p:cNvPr>
          <p:cNvSpPr txBox="1"/>
          <p:nvPr/>
        </p:nvSpPr>
        <p:spPr>
          <a:xfrm>
            <a:off x="7931150" y="8978900"/>
            <a:ext cx="240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dirty="0">
                <a:solidFill>
                  <a:srgbClr val="FAF5EA"/>
                </a:solidFill>
                <a:ea typeface="210 NuriGothic Bold"/>
              </a:rPr>
              <a:t>고객 등급 분석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22799C28-C6F7-4E93-9D6A-101AA640F4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330950" y="5499100"/>
            <a:ext cx="901700" cy="9017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CFFC4419-B322-4A13-A69C-15501D14470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068050" y="5499100"/>
            <a:ext cx="901700" cy="901700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4F4922CE-E7D5-47CB-9105-0B6D4BA5A2A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5400000">
            <a:off x="8718550" y="7772400"/>
            <a:ext cx="901700" cy="901700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E6F2B16F-0EFF-4FE4-BF56-E3A786B5EE52}"/>
              </a:ext>
            </a:extLst>
          </p:cNvPr>
          <p:cNvSpPr txBox="1"/>
          <p:nvPr/>
        </p:nvSpPr>
        <p:spPr>
          <a:xfrm>
            <a:off x="2889250" y="5727700"/>
            <a:ext cx="240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ea typeface="210 NuriGothic Bold"/>
              </a:rPr>
              <a:t>단가 조정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3D86AE-48CA-455F-A3ED-164CA39F4B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6200000">
            <a:off x="8693150" y="2997200"/>
            <a:ext cx="901700" cy="901700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07423B13-163D-4F24-A33B-A15EF5F72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939" y="2222500"/>
            <a:ext cx="2882900" cy="635000"/>
          </a:xfrm>
          <a:prstGeom prst="rect">
            <a:avLst/>
          </a:prstGeom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6B97A761-8C12-46E5-A06D-ABF43F6709E6}"/>
              </a:ext>
            </a:extLst>
          </p:cNvPr>
          <p:cNvSpPr txBox="1"/>
          <p:nvPr/>
        </p:nvSpPr>
        <p:spPr>
          <a:xfrm>
            <a:off x="7985539" y="2387600"/>
            <a:ext cx="240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dirty="0">
                <a:solidFill>
                  <a:srgbClr val="FAF5EA"/>
                </a:solidFill>
                <a:ea typeface="210 NuriGothic Bold"/>
              </a:rPr>
              <a:t>판매 물품 선정</a:t>
            </a:r>
            <a:endParaRPr lang="ko-KR" sz="2000" b="0" i="0" u="none" strike="noStrike" dirty="0">
              <a:solidFill>
                <a:srgbClr val="FAF5EA"/>
              </a:solidFill>
              <a:ea typeface="210 Nuri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581810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82900"/>
            <a:ext cx="12611100" cy="452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700" y="6057900"/>
            <a:ext cx="5842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11800" y="-774700"/>
            <a:ext cx="165862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9512300"/>
            <a:ext cx="16586200" cy="154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6350000"/>
            <a:ext cx="150241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333A56"/>
                </a:solidFill>
                <a:effectLst/>
                <a:uLnTx/>
                <a:uFillTx/>
                <a:latin typeface="210 NuriGothic Bold" panose="020B0600000101010101" charset="-127"/>
                <a:ea typeface="210 NuriGothic Bold" panose="020B0600000101010101" charset="-127"/>
              </a:rPr>
              <a:t>상품코드 분석 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333A56"/>
                </a:solidFill>
                <a:effectLst/>
                <a:uLnTx/>
                <a:uFillTx/>
                <a:latin typeface="210 NuriGothic Bold" panose="020B0600000101010101" charset="-127"/>
                <a:ea typeface="210 NuriGothic Bold" panose="020B0600000101010101" charset="-127"/>
              </a:rPr>
              <a:t>–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333A56"/>
                </a:solidFill>
                <a:effectLst/>
                <a:uLnTx/>
                <a:uFillTx/>
                <a:latin typeface="210 NuriGothic Bold" panose="020B0600000101010101" charset="-127"/>
                <a:ea typeface="210 NuriGothic Bold" panose="020B0600000101010101" charset="-127"/>
              </a:rPr>
              <a:t>데이터 열 이름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358900"/>
            <a:ext cx="10800000" cy="9802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51905-A7C6-4250-BA5D-94CB4D3841D5}"/>
              </a:ext>
            </a:extLst>
          </p:cNvPr>
          <p:cNvSpPr txBox="1"/>
          <p:nvPr/>
        </p:nvSpPr>
        <p:spPr>
          <a:xfrm>
            <a:off x="4229100" y="2324100"/>
            <a:ext cx="9829800" cy="645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b="1" dirty="0">
                <a:latin typeface="+mj-ea"/>
                <a:ea typeface="+mj-ea"/>
              </a:rPr>
              <a:t>Invoice					</a:t>
            </a:r>
            <a:r>
              <a:rPr lang="ko-KR" altLang="en-US" sz="3500" b="1" dirty="0">
                <a:latin typeface="+mj-ea"/>
                <a:ea typeface="+mj-ea"/>
              </a:rPr>
              <a:t>주문 번호</a:t>
            </a:r>
            <a:endParaRPr lang="en-US" altLang="ko-KR" sz="35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3500" b="1" dirty="0" err="1">
                <a:solidFill>
                  <a:srgbClr val="0066FF"/>
                </a:solidFill>
                <a:latin typeface="+mj-ea"/>
                <a:ea typeface="+mj-ea"/>
              </a:rPr>
              <a:t>StockCode</a:t>
            </a:r>
            <a:r>
              <a:rPr lang="en-US" altLang="ko-KR" sz="3500" b="1" dirty="0">
                <a:solidFill>
                  <a:srgbClr val="0066FF"/>
                </a:solidFill>
                <a:latin typeface="+mj-ea"/>
                <a:ea typeface="+mj-ea"/>
              </a:rPr>
              <a:t>				</a:t>
            </a:r>
            <a:r>
              <a:rPr lang="ko-KR" altLang="en-US" sz="3500" b="1" dirty="0">
                <a:solidFill>
                  <a:srgbClr val="0066FF"/>
                </a:solidFill>
                <a:latin typeface="+mj-ea"/>
                <a:ea typeface="+mj-ea"/>
              </a:rPr>
              <a:t>상품 코드</a:t>
            </a:r>
            <a:endParaRPr lang="en-US" altLang="ko-KR" sz="3500" b="1" dirty="0">
              <a:solidFill>
                <a:srgbClr val="0066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3500" b="1" dirty="0">
                <a:solidFill>
                  <a:srgbClr val="0066FF"/>
                </a:solidFill>
                <a:latin typeface="+mj-ea"/>
                <a:ea typeface="+mj-ea"/>
              </a:rPr>
              <a:t>Description				</a:t>
            </a:r>
            <a:r>
              <a:rPr lang="ko-KR" altLang="en-US" sz="3500" b="1" dirty="0">
                <a:solidFill>
                  <a:srgbClr val="0066FF"/>
                </a:solidFill>
                <a:latin typeface="+mj-ea"/>
                <a:ea typeface="+mj-ea"/>
              </a:rPr>
              <a:t>상품 이름</a:t>
            </a:r>
            <a:endParaRPr lang="en-US" altLang="ko-KR" sz="3500" b="1" dirty="0">
              <a:solidFill>
                <a:srgbClr val="0066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3500" b="1" dirty="0">
                <a:solidFill>
                  <a:srgbClr val="558ED5"/>
                </a:solidFill>
                <a:latin typeface="+mj-ea"/>
                <a:ea typeface="+mj-ea"/>
              </a:rPr>
              <a:t>Quantity				</a:t>
            </a:r>
            <a:r>
              <a:rPr lang="ko-KR" altLang="en-US" sz="3500" b="1" dirty="0">
                <a:solidFill>
                  <a:srgbClr val="558ED5"/>
                </a:solidFill>
                <a:latin typeface="+mj-ea"/>
                <a:ea typeface="+mj-ea"/>
              </a:rPr>
              <a:t>주문 수량</a:t>
            </a:r>
            <a:endParaRPr lang="en-US" altLang="ko-KR" sz="3500" b="1" dirty="0">
              <a:solidFill>
                <a:srgbClr val="558ED5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3500" b="1" dirty="0" err="1">
                <a:latin typeface="+mj-ea"/>
                <a:ea typeface="+mj-ea"/>
              </a:rPr>
              <a:t>InvoiceDate</a:t>
            </a:r>
            <a:r>
              <a:rPr lang="en-US" altLang="ko-KR" sz="3500" b="1" dirty="0">
                <a:latin typeface="+mj-ea"/>
                <a:ea typeface="+mj-ea"/>
              </a:rPr>
              <a:t>				</a:t>
            </a:r>
            <a:r>
              <a:rPr lang="ko-KR" altLang="en-US" sz="3500" b="1" dirty="0">
                <a:latin typeface="+mj-ea"/>
                <a:ea typeface="+mj-ea"/>
              </a:rPr>
              <a:t>주문 날짜</a:t>
            </a:r>
            <a:endParaRPr lang="en-US" altLang="ko-KR" sz="35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3500" b="1" dirty="0">
                <a:solidFill>
                  <a:srgbClr val="558ED5"/>
                </a:solidFill>
                <a:latin typeface="+mj-ea"/>
                <a:ea typeface="+mj-ea"/>
              </a:rPr>
              <a:t>Price					</a:t>
            </a:r>
            <a:r>
              <a:rPr lang="ko-KR" altLang="en-US" sz="3500" b="1" dirty="0">
                <a:solidFill>
                  <a:srgbClr val="558ED5"/>
                </a:solidFill>
                <a:latin typeface="+mj-ea"/>
                <a:ea typeface="+mj-ea"/>
              </a:rPr>
              <a:t>단위 당 제품 가격</a:t>
            </a:r>
            <a:endParaRPr lang="en-US" altLang="ko-KR" sz="3500" b="1" dirty="0">
              <a:solidFill>
                <a:srgbClr val="558ED5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3500" b="1" dirty="0">
                <a:latin typeface="+mj-ea"/>
                <a:ea typeface="+mj-ea"/>
              </a:rPr>
              <a:t>Customer ID				</a:t>
            </a:r>
            <a:r>
              <a:rPr lang="ko-KR" altLang="en-US" sz="3500" b="1" dirty="0">
                <a:latin typeface="+mj-ea"/>
                <a:ea typeface="+mj-ea"/>
              </a:rPr>
              <a:t>고객 </a:t>
            </a:r>
            <a:r>
              <a:rPr lang="en-US" altLang="ko-KR" sz="3500" b="1" dirty="0">
                <a:latin typeface="+mj-ea"/>
                <a:ea typeface="+mj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3500" b="1" dirty="0">
                <a:latin typeface="+mj-ea"/>
                <a:ea typeface="+mj-ea"/>
              </a:rPr>
              <a:t>Country					</a:t>
            </a:r>
            <a:r>
              <a:rPr lang="ko-KR" altLang="en-US" sz="3500" b="1" dirty="0">
                <a:latin typeface="+mj-ea"/>
                <a:ea typeface="+mj-ea"/>
              </a:rPr>
              <a:t>고객 거주 국가</a:t>
            </a:r>
            <a:endParaRPr lang="en-US" altLang="ko-KR" sz="35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287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A56"/>
                </a:solidFill>
                <a:effectLst/>
                <a:uLnTx/>
                <a:uFillTx/>
                <a:latin typeface="210 NuriGothic Bold" panose="020B0600000101010101" charset="-127"/>
                <a:ea typeface="210 NuriGothic Bold" panose="020B0600000101010101" charset="-127"/>
              </a:rPr>
              <a:t>상품코드 분석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99DEF6DE-C052-4454-8194-BB09D923E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73" y="2133600"/>
            <a:ext cx="11839054" cy="792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A17159-57F5-406A-9E95-55F6CFA99EBB}"/>
              </a:ext>
            </a:extLst>
          </p:cNvPr>
          <p:cNvSpPr/>
          <p:nvPr/>
        </p:nvSpPr>
        <p:spPr>
          <a:xfrm>
            <a:off x="4572000" y="9486900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BFEF17-1876-4961-8140-F0B714AFEE40}"/>
              </a:ext>
            </a:extLst>
          </p:cNvPr>
          <p:cNvSpPr/>
          <p:nvPr/>
        </p:nvSpPr>
        <p:spPr>
          <a:xfrm>
            <a:off x="5638800" y="9486900"/>
            <a:ext cx="762000" cy="304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884B87-982A-4618-9319-7C931C38AE79}"/>
              </a:ext>
            </a:extLst>
          </p:cNvPr>
          <p:cNvSpPr/>
          <p:nvPr/>
        </p:nvSpPr>
        <p:spPr>
          <a:xfrm>
            <a:off x="6629400" y="9486900"/>
            <a:ext cx="762000" cy="3048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FE2DC8-CF5E-4652-9B16-08E1C9C15AC5}"/>
              </a:ext>
            </a:extLst>
          </p:cNvPr>
          <p:cNvSpPr/>
          <p:nvPr/>
        </p:nvSpPr>
        <p:spPr>
          <a:xfrm>
            <a:off x="7620000" y="9486900"/>
            <a:ext cx="7620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4B32DE-0DE6-435B-9010-EE5E74435B6E}"/>
              </a:ext>
            </a:extLst>
          </p:cNvPr>
          <p:cNvSpPr/>
          <p:nvPr/>
        </p:nvSpPr>
        <p:spPr>
          <a:xfrm>
            <a:off x="13639800" y="9486900"/>
            <a:ext cx="762000" cy="3048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5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상품코드 분석</a:t>
            </a:r>
            <a:endParaRPr lang="ko-KR" sz="4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EC79628-6F33-4066-9437-87EB2C957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3" y="2133600"/>
            <a:ext cx="12037933" cy="792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05BEA1-71BA-4166-BDEC-2E975A6DC490}"/>
              </a:ext>
            </a:extLst>
          </p:cNvPr>
          <p:cNvSpPr/>
          <p:nvPr/>
        </p:nvSpPr>
        <p:spPr>
          <a:xfrm>
            <a:off x="5715000" y="9486900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FC185B-76F7-4CD3-A8AA-84B5F6D79683}"/>
              </a:ext>
            </a:extLst>
          </p:cNvPr>
          <p:cNvSpPr/>
          <p:nvPr/>
        </p:nvSpPr>
        <p:spPr>
          <a:xfrm>
            <a:off x="4724400" y="9486900"/>
            <a:ext cx="762000" cy="304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DA74EC-7679-4B6B-9BFB-27D7CDDF59D1}"/>
              </a:ext>
            </a:extLst>
          </p:cNvPr>
          <p:cNvSpPr/>
          <p:nvPr/>
        </p:nvSpPr>
        <p:spPr>
          <a:xfrm>
            <a:off x="6705600" y="9486900"/>
            <a:ext cx="762000" cy="3048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3B82C3-8925-42F9-BB36-F7AA388DB295}"/>
              </a:ext>
            </a:extLst>
          </p:cNvPr>
          <p:cNvSpPr/>
          <p:nvPr/>
        </p:nvSpPr>
        <p:spPr>
          <a:xfrm>
            <a:off x="7696200" y="9486900"/>
            <a:ext cx="7620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FEEBAD-EF04-46B1-A248-4BB0073002BE}"/>
              </a:ext>
            </a:extLst>
          </p:cNvPr>
          <p:cNvSpPr/>
          <p:nvPr/>
        </p:nvSpPr>
        <p:spPr>
          <a:xfrm>
            <a:off x="8763000" y="9486900"/>
            <a:ext cx="762000" cy="3048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8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EACAEE-5A7D-4128-ACF5-61F7C5A29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76500"/>
            <a:ext cx="8365614" cy="64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F10F50-8322-4912-A8C5-3DCC5E9C5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2476500"/>
            <a:ext cx="4172532" cy="481079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3B71A1-B17D-4E16-A5EE-1E94A11D0BB8}"/>
              </a:ext>
            </a:extLst>
          </p:cNvPr>
          <p:cNvSpPr/>
          <p:nvPr/>
        </p:nvSpPr>
        <p:spPr>
          <a:xfrm>
            <a:off x="10668000" y="6248400"/>
            <a:ext cx="3657600" cy="419100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834576-8C1D-47B4-BF06-0E9827095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0" y="7725949"/>
            <a:ext cx="6683802" cy="813680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884EB9AB-7EF8-431A-A799-4E6B5BD60BA5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상품코드 분석</a:t>
            </a:r>
            <a:endParaRPr lang="ko-KR" sz="4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7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C9FCFE0-172E-4B4C-B1FB-40141E070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76500"/>
            <a:ext cx="8202896" cy="6480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E537C84-24D3-4215-BFF8-24DA9E2DB6C4}"/>
              </a:ext>
            </a:extLst>
          </p:cNvPr>
          <p:cNvSpPr/>
          <p:nvPr/>
        </p:nvSpPr>
        <p:spPr>
          <a:xfrm rot="19819428">
            <a:off x="2229644" y="6703139"/>
            <a:ext cx="2779714" cy="1432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19B4430-57FC-462B-BEFA-815FEC014766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dirty="0">
                <a:solidFill>
                  <a:srgbClr val="333A56"/>
                </a:solidFill>
                <a:latin typeface="210 NuriGothic Bold" panose="020B0600000101010101" charset="-127"/>
                <a:ea typeface="210 NuriGothic Bold" panose="020B0600000101010101" charset="-127"/>
              </a:rPr>
              <a:t>상품코드 분석</a:t>
            </a:r>
            <a:endParaRPr lang="ko-KR" sz="4400" b="1" i="0" u="none" strike="noStrike" dirty="0">
              <a:solidFill>
                <a:srgbClr val="333A56"/>
              </a:solidFill>
              <a:latin typeface="210 NuriGothic Bold" panose="020B0600000101010101" charset="-127"/>
              <a:ea typeface="210 NuriGothic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AA0E9-7DEB-4039-849C-98645A3C6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534" y="3311102"/>
            <a:ext cx="4172532" cy="48107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C518F8-FCFA-4DC9-AF0F-4E3697B0FFD2}"/>
              </a:ext>
            </a:extLst>
          </p:cNvPr>
          <p:cNvSpPr/>
          <p:nvPr/>
        </p:nvSpPr>
        <p:spPr>
          <a:xfrm flipV="1">
            <a:off x="10668000" y="6667500"/>
            <a:ext cx="3657600" cy="419100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6EBBC0-C4ED-413D-8B8D-32A001201802}"/>
              </a:ext>
            </a:extLst>
          </p:cNvPr>
          <p:cNvSpPr/>
          <p:nvPr/>
        </p:nvSpPr>
        <p:spPr>
          <a:xfrm flipV="1">
            <a:off x="10668000" y="7467600"/>
            <a:ext cx="3657600" cy="419100"/>
          </a:xfrm>
          <a:prstGeom prst="rect">
            <a:avLst/>
          </a:pr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2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1212</Words>
  <Application>Microsoft Office PowerPoint</Application>
  <PresentationFormat>사용자 지정</PresentationFormat>
  <Paragraphs>261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Arial</vt:lpstr>
      <vt:lpstr>210 NuriGothic Regular</vt:lpstr>
      <vt:lpstr>Cambria Math</vt:lpstr>
      <vt:lpstr>210 NuriGothic Bold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KDP-28</dc:creator>
  <cp:lastModifiedBy>민석 김</cp:lastModifiedBy>
  <cp:revision>46</cp:revision>
  <dcterms:created xsi:type="dcterms:W3CDTF">2006-08-16T00:00:00Z</dcterms:created>
  <dcterms:modified xsi:type="dcterms:W3CDTF">2024-08-23T05:55:23Z</dcterms:modified>
</cp:coreProperties>
</file>